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96" r:id="rId2"/>
    <p:sldId id="449" r:id="rId3"/>
    <p:sldId id="427" r:id="rId4"/>
    <p:sldId id="307" r:id="rId5"/>
    <p:sldId id="450" r:id="rId6"/>
    <p:sldId id="312" r:id="rId7"/>
    <p:sldId id="310" r:id="rId8"/>
    <p:sldId id="451" r:id="rId9"/>
    <p:sldId id="309" r:id="rId10"/>
    <p:sldId id="452" r:id="rId11"/>
    <p:sldId id="453" r:id="rId12"/>
    <p:sldId id="454" r:id="rId13"/>
    <p:sldId id="339" r:id="rId14"/>
    <p:sldId id="455" r:id="rId15"/>
    <p:sldId id="428" r:id="rId16"/>
    <p:sldId id="303" r:id="rId17"/>
    <p:sldId id="302" r:id="rId18"/>
    <p:sldId id="430" r:id="rId19"/>
    <p:sldId id="432" r:id="rId20"/>
    <p:sldId id="431" r:id="rId21"/>
    <p:sldId id="300" r:id="rId22"/>
    <p:sldId id="436" r:id="rId23"/>
    <p:sldId id="435" r:id="rId24"/>
    <p:sldId id="434" r:id="rId25"/>
    <p:sldId id="433" r:id="rId26"/>
    <p:sldId id="437" r:id="rId27"/>
    <p:sldId id="321" r:id="rId28"/>
    <p:sldId id="459" r:id="rId29"/>
    <p:sldId id="438" r:id="rId30"/>
    <p:sldId id="458" r:id="rId31"/>
    <p:sldId id="457" r:id="rId32"/>
    <p:sldId id="456" r:id="rId33"/>
    <p:sldId id="439" r:id="rId34"/>
    <p:sldId id="337"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Escott" initials="NE" lastIdx="3" clrIdx="0">
    <p:extLst>
      <p:ext uri="{19B8F6BF-5375-455C-9EA6-DF929625EA0E}">
        <p15:presenceInfo xmlns:p15="http://schemas.microsoft.com/office/powerpoint/2012/main" userId="cebaecd042562a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EF"/>
    <a:srgbClr val="A8CBDC"/>
    <a:srgbClr val="415DBA"/>
    <a:srgbClr val="2D2D8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96305" autoAdjust="0"/>
  </p:normalViewPr>
  <p:slideViewPr>
    <p:cSldViewPr>
      <p:cViewPr>
        <p:scale>
          <a:sx n="66" d="100"/>
          <a:sy n="66" d="100"/>
        </p:scale>
        <p:origin x="102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1963"/>
          </a:xfrm>
          <a:prstGeom prst="rect">
            <a:avLst/>
          </a:prstGeom>
        </p:spPr>
        <p:txBody>
          <a:bodyPr vert="horz" lIns="91440" tIns="45720" rIns="91440" bIns="45720" rtlCol="0"/>
          <a:lstStyle>
            <a:lvl1pPr algn="r">
              <a:defRPr sz="1200"/>
            </a:lvl1pPr>
          </a:lstStyle>
          <a:p>
            <a:fld id="{FD623786-A03A-453B-91CF-4ACE313674A4}" type="datetimeFigureOut">
              <a:rPr lang="en-US" smtClean="0"/>
              <a:pPr/>
              <a:t>1/5/2021</a:t>
            </a:fld>
            <a:endParaRPr lang="en-US"/>
          </a:p>
        </p:txBody>
      </p:sp>
      <p:sp>
        <p:nvSpPr>
          <p:cNvPr id="4" name="Footer Placeholder 3"/>
          <p:cNvSpPr>
            <a:spLocks noGrp="1"/>
          </p:cNvSpPr>
          <p:nvPr>
            <p:ph type="ftr" sz="quarter" idx="2"/>
          </p:nvPr>
        </p:nvSpPr>
        <p:spPr>
          <a:xfrm>
            <a:off x="2"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7"/>
            <a:ext cx="3038475" cy="461963"/>
          </a:xfrm>
          <a:prstGeom prst="rect">
            <a:avLst/>
          </a:prstGeom>
        </p:spPr>
        <p:txBody>
          <a:bodyPr vert="horz" lIns="91440" tIns="45720" rIns="91440" bIns="45720" rtlCol="0" anchor="b"/>
          <a:lstStyle>
            <a:lvl1pPr algn="r">
              <a:defRPr sz="1200"/>
            </a:lvl1pPr>
          </a:lstStyle>
          <a:p>
            <a:fld id="{91D5CC87-457D-4937-94F1-F4A1BB839706}" type="slidenum">
              <a:rPr lang="en-US" smtClean="0"/>
              <a:pPr/>
              <a:t>‹#›</a:t>
            </a:fld>
            <a:endParaRPr lang="en-US"/>
          </a:p>
        </p:txBody>
      </p:sp>
    </p:spTree>
    <p:extLst>
      <p:ext uri="{BB962C8B-B14F-4D97-AF65-F5344CB8AC3E}">
        <p14:creationId xmlns:p14="http://schemas.microsoft.com/office/powerpoint/2010/main" val="409783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3"/>
            <a:ext cx="3038475" cy="461963"/>
          </a:xfrm>
          <a:prstGeom prst="rect">
            <a:avLst/>
          </a:prstGeom>
        </p:spPr>
        <p:txBody>
          <a:bodyPr vert="horz" lIns="91440" tIns="45720" rIns="91440" bIns="45720" rtlCol="0"/>
          <a:lstStyle>
            <a:lvl1pPr algn="r">
              <a:defRPr sz="1200"/>
            </a:lvl1pPr>
          </a:lstStyle>
          <a:p>
            <a:fld id="{96E66549-9010-4B58-AFBC-2DF9F75BDFBA}" type="datetimeFigureOut">
              <a:rPr lang="en-US" smtClean="0"/>
              <a:pPr/>
              <a:t>1/5/2021</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3"/>
            <a:ext cx="5607050" cy="4156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527"/>
            <a:ext cx="3038475" cy="461963"/>
          </a:xfrm>
          <a:prstGeom prst="rect">
            <a:avLst/>
          </a:prstGeom>
        </p:spPr>
        <p:txBody>
          <a:bodyPr vert="horz" lIns="91440" tIns="45720" rIns="91440" bIns="45720" rtlCol="0" anchor="b"/>
          <a:lstStyle>
            <a:lvl1pPr algn="r">
              <a:defRPr sz="1200"/>
            </a:lvl1pPr>
          </a:lstStyle>
          <a:p>
            <a:fld id="{7B1A91C7-F043-4CC1-AB1B-E4118A849957}" type="slidenum">
              <a:rPr lang="en-US" smtClean="0"/>
              <a:pPr/>
              <a:t>‹#›</a:t>
            </a:fld>
            <a:endParaRPr lang="en-US"/>
          </a:p>
        </p:txBody>
      </p:sp>
    </p:spTree>
    <p:extLst>
      <p:ext uri="{BB962C8B-B14F-4D97-AF65-F5344CB8AC3E}">
        <p14:creationId xmlns:p14="http://schemas.microsoft.com/office/powerpoint/2010/main" val="425628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1A91C7-F043-4CC1-AB1B-E4118A849957}" type="slidenum">
              <a:rPr lang="en-US" smtClean="0"/>
              <a:pPr/>
              <a:t>1</a:t>
            </a:fld>
            <a:endParaRPr lang="en-US"/>
          </a:p>
        </p:txBody>
      </p:sp>
    </p:spTree>
    <p:extLst>
      <p:ext uri="{BB962C8B-B14F-4D97-AF65-F5344CB8AC3E}">
        <p14:creationId xmlns:p14="http://schemas.microsoft.com/office/powerpoint/2010/main" val="410364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56F2631-5ABC-4103-AA7E-48C1FE66C3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0E6B640-C3D4-4523-A5B3-EE00C64840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900" dirty="0"/>
              <a:t>Audio Overview</a:t>
            </a:r>
          </a:p>
          <a:p>
            <a:r>
              <a:rPr lang="en-US" sz="1400" dirty="0"/>
              <a:t>These 9 things should be your main focus as you begin</a:t>
            </a:r>
          </a:p>
          <a:p>
            <a:pPr marL="292179" indent="-292179">
              <a:buFont typeface="Arial" panose="020B0604020202020204" pitchFamily="34" charset="0"/>
              <a:buChar char="•"/>
            </a:pPr>
            <a:r>
              <a:rPr lang="en-US" sz="1400" dirty="0"/>
              <a:t>Have these done by end of September (Q1)</a:t>
            </a:r>
          </a:p>
          <a:p>
            <a:pPr marL="292179" indent="-292179">
              <a:buFont typeface="Arial" panose="020B0604020202020204" pitchFamily="34" charset="0"/>
              <a:buChar char="•"/>
            </a:pPr>
            <a:r>
              <a:rPr lang="en-US" sz="1400" dirty="0"/>
              <a:t>These are the most important things to get you started</a:t>
            </a:r>
          </a:p>
          <a:p>
            <a:pPr marL="297560" indent="-292179">
              <a:buFont typeface="Arial" panose="020B0604020202020204" pitchFamily="34" charset="0"/>
              <a:buChar char="•"/>
            </a:pPr>
            <a:r>
              <a:rPr lang="en-US" sz="1400" dirty="0"/>
              <a:t>If you handle these first, the rest is much easier</a:t>
            </a:r>
          </a:p>
          <a:p>
            <a:pPr marL="297560" indent="-292179">
              <a:buFont typeface="Arial" panose="020B0604020202020204" pitchFamily="34" charset="0"/>
              <a:buChar char="•"/>
            </a:pPr>
            <a:r>
              <a:rPr lang="en-US" sz="1400" dirty="0"/>
              <a:t>If you miss 1 or more of these, your job gets a lot harder</a:t>
            </a:r>
          </a:p>
          <a:p>
            <a:pPr>
              <a:spcBef>
                <a:spcPct val="0"/>
              </a:spcBef>
            </a:pPr>
            <a:endParaRPr lang="en-US" altLang="en-US" dirty="0"/>
          </a:p>
        </p:txBody>
      </p:sp>
      <p:sp>
        <p:nvSpPr>
          <p:cNvPr id="11268" name="Slide Number Placeholder 3">
            <a:extLst>
              <a:ext uri="{FF2B5EF4-FFF2-40B4-BE49-F238E27FC236}">
                <a16:creationId xmlns:a16="http://schemas.microsoft.com/office/drawing/2014/main" id="{E829AC36-3EB4-4026-8993-B785BD82D9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ump Mediaeval"/>
              </a:defRPr>
            </a:lvl1pPr>
            <a:lvl2pPr marL="759666" indent="-292179">
              <a:defRPr>
                <a:solidFill>
                  <a:schemeClr val="tx1"/>
                </a:solidFill>
                <a:latin typeface="Trump Mediaeval"/>
              </a:defRPr>
            </a:lvl2pPr>
            <a:lvl3pPr marL="1168718" indent="-233744">
              <a:defRPr>
                <a:solidFill>
                  <a:schemeClr val="tx1"/>
                </a:solidFill>
                <a:latin typeface="Trump Mediaeval"/>
              </a:defRPr>
            </a:lvl3pPr>
            <a:lvl4pPr marL="1636205" indent="-233744">
              <a:defRPr>
                <a:solidFill>
                  <a:schemeClr val="tx1"/>
                </a:solidFill>
                <a:latin typeface="Trump Mediaeval"/>
              </a:defRPr>
            </a:lvl4pPr>
            <a:lvl5pPr marL="2103692" indent="-233744">
              <a:defRPr>
                <a:solidFill>
                  <a:schemeClr val="tx1"/>
                </a:solidFill>
                <a:latin typeface="Trump Mediaeval"/>
              </a:defRPr>
            </a:lvl5pPr>
            <a:lvl6pPr marL="2571179" indent="-233744" fontAlgn="base">
              <a:spcBef>
                <a:spcPct val="0"/>
              </a:spcBef>
              <a:spcAft>
                <a:spcPct val="0"/>
              </a:spcAft>
              <a:defRPr>
                <a:solidFill>
                  <a:schemeClr val="tx1"/>
                </a:solidFill>
                <a:latin typeface="Trump Mediaeval"/>
              </a:defRPr>
            </a:lvl6pPr>
            <a:lvl7pPr marL="3038666" indent="-233744" fontAlgn="base">
              <a:spcBef>
                <a:spcPct val="0"/>
              </a:spcBef>
              <a:spcAft>
                <a:spcPct val="0"/>
              </a:spcAft>
              <a:defRPr>
                <a:solidFill>
                  <a:schemeClr val="tx1"/>
                </a:solidFill>
                <a:latin typeface="Trump Mediaeval"/>
              </a:defRPr>
            </a:lvl7pPr>
            <a:lvl8pPr marL="3506153" indent="-233744" fontAlgn="base">
              <a:spcBef>
                <a:spcPct val="0"/>
              </a:spcBef>
              <a:spcAft>
                <a:spcPct val="0"/>
              </a:spcAft>
              <a:defRPr>
                <a:solidFill>
                  <a:schemeClr val="tx1"/>
                </a:solidFill>
                <a:latin typeface="Trump Mediaeval"/>
              </a:defRPr>
            </a:lvl8pPr>
            <a:lvl9pPr marL="3973640" indent="-233744" fontAlgn="base">
              <a:spcBef>
                <a:spcPct val="0"/>
              </a:spcBef>
              <a:spcAft>
                <a:spcPct val="0"/>
              </a:spcAft>
              <a:defRPr>
                <a:solidFill>
                  <a:schemeClr val="tx1"/>
                </a:solidFill>
                <a:latin typeface="Trump Mediaeval"/>
              </a:defRPr>
            </a:lvl9pPr>
          </a:lstStyle>
          <a:p>
            <a:fld id="{4E2D2CBC-EB68-42BE-AA01-B26B0CC6E00B}" type="slidenum">
              <a:rPr lang="en-US" altLang="en-US">
                <a:latin typeface="Calibri" panose="020F0502020204030204" pitchFamily="34" charset="0"/>
              </a:rPr>
              <a:pPr/>
              <a:t>2</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56F2631-5ABC-4103-AA7E-48C1FE66C3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0E6B640-C3D4-4523-A5B3-EE00C64840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900" dirty="0"/>
              <a:t>Audio Overview</a:t>
            </a:r>
          </a:p>
          <a:p>
            <a:r>
              <a:rPr lang="en-US" sz="1400" dirty="0"/>
              <a:t>These 9 things should be your main focus as you begin</a:t>
            </a:r>
          </a:p>
          <a:p>
            <a:pPr marL="292179" indent="-292179">
              <a:buFont typeface="Arial" panose="020B0604020202020204" pitchFamily="34" charset="0"/>
              <a:buChar char="•"/>
            </a:pPr>
            <a:r>
              <a:rPr lang="en-US" sz="1400" dirty="0"/>
              <a:t>Have these done by end of September (Q1)</a:t>
            </a:r>
          </a:p>
          <a:p>
            <a:pPr marL="292179" indent="-292179">
              <a:buFont typeface="Arial" panose="020B0604020202020204" pitchFamily="34" charset="0"/>
              <a:buChar char="•"/>
            </a:pPr>
            <a:r>
              <a:rPr lang="en-US" sz="1400" dirty="0"/>
              <a:t>These are the most important things to get you started</a:t>
            </a:r>
          </a:p>
          <a:p>
            <a:pPr marL="297560" indent="-292179">
              <a:buFont typeface="Arial" panose="020B0604020202020204" pitchFamily="34" charset="0"/>
              <a:buChar char="•"/>
            </a:pPr>
            <a:r>
              <a:rPr lang="en-US" sz="1400" dirty="0"/>
              <a:t>If you handle these first, the rest is much easier</a:t>
            </a:r>
          </a:p>
          <a:p>
            <a:pPr marL="297560" indent="-292179">
              <a:buFont typeface="Arial" panose="020B0604020202020204" pitchFamily="34" charset="0"/>
              <a:buChar char="•"/>
            </a:pPr>
            <a:r>
              <a:rPr lang="en-US" sz="1400" dirty="0"/>
              <a:t>If you miss 1 or more of these, your job gets a lot harder</a:t>
            </a:r>
          </a:p>
          <a:p>
            <a:pPr>
              <a:spcBef>
                <a:spcPct val="0"/>
              </a:spcBef>
            </a:pPr>
            <a:endParaRPr lang="en-US" altLang="en-US" dirty="0"/>
          </a:p>
        </p:txBody>
      </p:sp>
      <p:sp>
        <p:nvSpPr>
          <p:cNvPr id="11268" name="Slide Number Placeholder 3">
            <a:extLst>
              <a:ext uri="{FF2B5EF4-FFF2-40B4-BE49-F238E27FC236}">
                <a16:creationId xmlns:a16="http://schemas.microsoft.com/office/drawing/2014/main" id="{E829AC36-3EB4-4026-8993-B785BD82D9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ump Mediaeval"/>
              </a:defRPr>
            </a:lvl1pPr>
            <a:lvl2pPr marL="759666" indent="-292179">
              <a:defRPr>
                <a:solidFill>
                  <a:schemeClr val="tx1"/>
                </a:solidFill>
                <a:latin typeface="Trump Mediaeval"/>
              </a:defRPr>
            </a:lvl2pPr>
            <a:lvl3pPr marL="1168718" indent="-233744">
              <a:defRPr>
                <a:solidFill>
                  <a:schemeClr val="tx1"/>
                </a:solidFill>
                <a:latin typeface="Trump Mediaeval"/>
              </a:defRPr>
            </a:lvl3pPr>
            <a:lvl4pPr marL="1636205" indent="-233744">
              <a:defRPr>
                <a:solidFill>
                  <a:schemeClr val="tx1"/>
                </a:solidFill>
                <a:latin typeface="Trump Mediaeval"/>
              </a:defRPr>
            </a:lvl4pPr>
            <a:lvl5pPr marL="2103692" indent="-233744">
              <a:defRPr>
                <a:solidFill>
                  <a:schemeClr val="tx1"/>
                </a:solidFill>
                <a:latin typeface="Trump Mediaeval"/>
              </a:defRPr>
            </a:lvl5pPr>
            <a:lvl6pPr marL="2571179" indent="-233744" fontAlgn="base">
              <a:spcBef>
                <a:spcPct val="0"/>
              </a:spcBef>
              <a:spcAft>
                <a:spcPct val="0"/>
              </a:spcAft>
              <a:defRPr>
                <a:solidFill>
                  <a:schemeClr val="tx1"/>
                </a:solidFill>
                <a:latin typeface="Trump Mediaeval"/>
              </a:defRPr>
            </a:lvl6pPr>
            <a:lvl7pPr marL="3038666" indent="-233744" fontAlgn="base">
              <a:spcBef>
                <a:spcPct val="0"/>
              </a:spcBef>
              <a:spcAft>
                <a:spcPct val="0"/>
              </a:spcAft>
              <a:defRPr>
                <a:solidFill>
                  <a:schemeClr val="tx1"/>
                </a:solidFill>
                <a:latin typeface="Trump Mediaeval"/>
              </a:defRPr>
            </a:lvl7pPr>
            <a:lvl8pPr marL="3506153" indent="-233744" fontAlgn="base">
              <a:spcBef>
                <a:spcPct val="0"/>
              </a:spcBef>
              <a:spcAft>
                <a:spcPct val="0"/>
              </a:spcAft>
              <a:defRPr>
                <a:solidFill>
                  <a:schemeClr val="tx1"/>
                </a:solidFill>
                <a:latin typeface="Trump Mediaeval"/>
              </a:defRPr>
            </a:lvl8pPr>
            <a:lvl9pPr marL="3973640" indent="-233744" fontAlgn="base">
              <a:spcBef>
                <a:spcPct val="0"/>
              </a:spcBef>
              <a:spcAft>
                <a:spcPct val="0"/>
              </a:spcAft>
              <a:defRPr>
                <a:solidFill>
                  <a:schemeClr val="tx1"/>
                </a:solidFill>
                <a:latin typeface="Trump Mediaeval"/>
              </a:defRPr>
            </a:lvl9pPr>
          </a:lstStyle>
          <a:p>
            <a:fld id="{4E2D2CBC-EB68-42BE-AA01-B26B0CC6E00B}" type="slidenum">
              <a:rPr lang="en-US" altLang="en-US">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1853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1A91C7-F043-4CC1-AB1B-E4118A849957}" type="slidenum">
              <a:rPr lang="en-US" smtClean="0"/>
              <a:pPr/>
              <a:t>34</a:t>
            </a:fld>
            <a:endParaRPr lang="en-US"/>
          </a:p>
        </p:txBody>
      </p:sp>
    </p:spTree>
    <p:extLst>
      <p:ext uri="{BB962C8B-B14F-4D97-AF65-F5344CB8AC3E}">
        <p14:creationId xmlns:p14="http://schemas.microsoft.com/office/powerpoint/2010/main" val="31802139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18" descr="http://www.clker.com/cliparts/k/f/U/j/T/3/michigan-svg-md.png">
            <a:extLst>
              <a:ext uri="{FF2B5EF4-FFF2-40B4-BE49-F238E27FC236}">
                <a16:creationId xmlns:a16="http://schemas.microsoft.com/office/drawing/2014/main" id="{6DE5BFCD-AB09-40C9-82FB-F3F51B2D5C14}"/>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4E01B3D9-B931-46EB-AF87-61C0716EC435}"/>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381000"/>
            <a:ext cx="695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2133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2" name="Segnaposto numero diapositiva 6"/>
          <p:cNvSpPr>
            <a:spLocks noGrp="1"/>
          </p:cNvSpPr>
          <p:nvPr>
            <p:ph type="sldNum" sz="quarter" idx="4"/>
          </p:nvPr>
        </p:nvSpPr>
        <p:spPr>
          <a:xfrm>
            <a:off x="11268600" y="6588000"/>
            <a:ext cx="427411" cy="199598"/>
          </a:xfrm>
          <a:prstGeom prst="rect">
            <a:avLst/>
          </a:prstGeom>
        </p:spPr>
        <p:txBody>
          <a:bodyPr vert="horz" lIns="0" tIns="0" rIns="0" bIns="0" rtlCol="0" anchor="t" anchorCtr="0"/>
          <a:lstStyle>
            <a:lvl1pPr algn="l">
              <a:defRPr sz="800" u="none" baseline="0">
                <a:solidFill>
                  <a:schemeClr val="accent2"/>
                </a:solidFill>
                <a:uFillTx/>
                <a:latin typeface="+mn-lt"/>
              </a:defRPr>
            </a:lvl1pPr>
          </a:lstStyle>
          <a:p>
            <a:fld id="{9648F461-6B1C-CA42-A063-2DCE900AB2CB}" type="slidenum">
              <a:rPr lang="it-IT" smtClean="0"/>
              <a:pPr/>
              <a:t>‹#›</a:t>
            </a:fld>
            <a:endParaRPr lang="it-IT"/>
          </a:p>
        </p:txBody>
      </p:sp>
      <p:sp>
        <p:nvSpPr>
          <p:cNvPr id="6" name="Title 1"/>
          <p:cNvSpPr>
            <a:spLocks noGrp="1"/>
          </p:cNvSpPr>
          <p:nvPr>
            <p:ph type="title" hasCustomPrompt="1"/>
          </p:nvPr>
        </p:nvSpPr>
        <p:spPr>
          <a:xfrm>
            <a:off x="599990" y="182743"/>
            <a:ext cx="8786180" cy="403094"/>
          </a:xfrm>
          <a:prstGeom prst="rect">
            <a:avLst/>
          </a:prstGeom>
        </p:spPr>
        <p:txBody>
          <a:bodyPr anchor="ctr"/>
          <a:lstStyle>
            <a:lvl1pPr algn="l">
              <a:lnSpc>
                <a:spcPts val="2200"/>
              </a:lnSpc>
              <a:defRPr sz="2200" b="1" u="none" baseline="0">
                <a:solidFill>
                  <a:schemeClr val="accent1"/>
                </a:solidFill>
                <a:uFillTx/>
              </a:defRPr>
            </a:lvl1pPr>
          </a:lstStyle>
          <a:p>
            <a:r>
              <a:rPr lang="en-US" dirty="0"/>
              <a:t>Title</a:t>
            </a:r>
          </a:p>
        </p:txBody>
      </p:sp>
    </p:spTree>
    <p:extLst>
      <p:ext uri="{BB962C8B-B14F-4D97-AF65-F5344CB8AC3E}">
        <p14:creationId xmlns:p14="http://schemas.microsoft.com/office/powerpoint/2010/main" val="13052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566400" cy="1143000"/>
          </a:xfrm>
        </p:spPr>
        <p:txBody>
          <a:bodyPr/>
          <a:lstStyle>
            <a:lvl1pPr>
              <a:defRPr b="1" i="1">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219200" y="1828800"/>
            <a:ext cx="9448800" cy="4114800"/>
          </a:xfrm>
        </p:spPr>
        <p:txBody>
          <a:bodyPr/>
          <a:lstStyle>
            <a:lvl2pPr>
              <a:defRPr sz="24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18" descr="http://www.clker.com/cliparts/k/f/U/j/T/3/michigan-svg-md.png">
            <a:extLst>
              <a:ext uri="{FF2B5EF4-FFF2-40B4-BE49-F238E27FC236}">
                <a16:creationId xmlns:a16="http://schemas.microsoft.com/office/drawing/2014/main" id="{FBAF21FF-91AE-4C5C-8078-79FE0B3D2761}"/>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FE263959-AC83-4A9A-90B7-E5E0BC686C1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18" descr="http://www.clker.com/cliparts/k/f/U/j/T/3/michigan-svg-md.png">
            <a:extLst>
              <a:ext uri="{FF2B5EF4-FFF2-40B4-BE49-F238E27FC236}">
                <a16:creationId xmlns:a16="http://schemas.microsoft.com/office/drawing/2014/main" id="{AB55A3FF-E60C-4186-BEEA-D96AAC00C845}"/>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C2923602-E288-4886-92A3-57A976E13B87}"/>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8" descr="http://www.clker.com/cliparts/k/f/U/j/T/3/michigan-svg-md.png">
            <a:extLst>
              <a:ext uri="{FF2B5EF4-FFF2-40B4-BE49-F238E27FC236}">
                <a16:creationId xmlns:a16="http://schemas.microsoft.com/office/drawing/2014/main" id="{E55A9F40-7472-4CD0-9313-60EADBA6586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6" name="Text Box 17">
            <a:extLst>
              <a:ext uri="{FF2B5EF4-FFF2-40B4-BE49-F238E27FC236}">
                <a16:creationId xmlns:a16="http://schemas.microsoft.com/office/drawing/2014/main" id="{CF64599E-8F4A-48A2-BDA6-420E0B7DBB7E}"/>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8" descr="http://www.clker.com/cliparts/k/f/U/j/T/3/michigan-svg-md.png">
            <a:extLst>
              <a:ext uri="{FF2B5EF4-FFF2-40B4-BE49-F238E27FC236}">
                <a16:creationId xmlns:a16="http://schemas.microsoft.com/office/drawing/2014/main" id="{15713170-62E9-4DC0-AA12-7ADB60CEB5C9}"/>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8" name="Text Box 17">
            <a:extLst>
              <a:ext uri="{FF2B5EF4-FFF2-40B4-BE49-F238E27FC236}">
                <a16:creationId xmlns:a16="http://schemas.microsoft.com/office/drawing/2014/main" id="{3F637088-1DF9-4C0A-86AC-B44E00C61ECA}"/>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18" descr="http://www.clker.com/cliparts/k/f/U/j/T/3/michigan-svg-md.png">
            <a:extLst>
              <a:ext uri="{FF2B5EF4-FFF2-40B4-BE49-F238E27FC236}">
                <a16:creationId xmlns:a16="http://schemas.microsoft.com/office/drawing/2014/main" id="{3FB67AF0-A316-4A48-90DF-C75EEC01E0B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4" name="Text Box 17">
            <a:extLst>
              <a:ext uri="{FF2B5EF4-FFF2-40B4-BE49-F238E27FC236}">
                <a16:creationId xmlns:a16="http://schemas.microsoft.com/office/drawing/2014/main" id="{E6A67F02-C7C7-46F4-A825-01B244165AB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8" descr="http://www.clker.com/cliparts/k/f/U/j/T/3/michigan-svg-md.png">
            <a:extLst>
              <a:ext uri="{FF2B5EF4-FFF2-40B4-BE49-F238E27FC236}">
                <a16:creationId xmlns:a16="http://schemas.microsoft.com/office/drawing/2014/main" id="{A42A85D2-B3B2-46EB-BC5D-B3BE3D131F38}"/>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3" name="Text Box 17">
            <a:extLst>
              <a:ext uri="{FF2B5EF4-FFF2-40B4-BE49-F238E27FC236}">
                <a16:creationId xmlns:a16="http://schemas.microsoft.com/office/drawing/2014/main" id="{26BAF67E-D48C-43F3-99BE-A95AEEFCD8EC}"/>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en.wikipedia.org/wiki/Knights_of_Columbus"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2032000" y="381000"/>
            <a:ext cx="955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 name="Rectangle 3"/>
          <p:cNvSpPr>
            <a:spLocks noGrp="1" noChangeArrowheads="1"/>
          </p:cNvSpPr>
          <p:nvPr>
            <p:ph type="body" idx="1"/>
          </p:nvPr>
        </p:nvSpPr>
        <p:spPr bwMode="auto">
          <a:xfrm>
            <a:off x="2133600" y="1752600"/>
            <a:ext cx="9448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p:titleStyle>
    <p:bodyStyle>
      <a:lvl1pPr marL="342900" indent="-342900" algn="l" rtl="0" eaLnBrk="1" fontAlgn="base" hangingPunct="1">
        <a:spcBef>
          <a:spcPct val="20000"/>
        </a:spcBef>
        <a:spcAft>
          <a:spcPct val="0"/>
        </a:spcAft>
        <a:buFontTx/>
        <a:buBlip>
          <a:blip r:embed="rId16">
            <a:extLst>
              <a:ext uri="{837473B0-CC2E-450A-ABE3-18F120FF3D39}">
                <a1611:picAttrSrcUrl xmlns:a1611="http://schemas.microsoft.com/office/drawing/2016/11/main" r:id="rId17"/>
              </a:ext>
            </a:extLst>
          </a:blip>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16">
            <a:extLst>
              <a:ext uri="{837473B0-CC2E-450A-ABE3-18F120FF3D39}">
                <a1611:picAttrSrcUrl xmlns:a1611="http://schemas.microsoft.com/office/drawing/2016/11/main" r:id="rId17"/>
              </a:ext>
            </a:extLst>
          </a:blip>
        </a:buBlip>
        <a:defRPr sz="2800">
          <a:solidFill>
            <a:schemeClr val="tx1"/>
          </a:solidFill>
          <a:latin typeface="+mn-lt"/>
        </a:defRPr>
      </a:lvl2pPr>
      <a:lvl3pPr marL="1143000" indent="-228600" algn="l" rtl="0" eaLnBrk="1" fontAlgn="base" hangingPunct="1">
        <a:spcBef>
          <a:spcPct val="20000"/>
        </a:spcBef>
        <a:spcAft>
          <a:spcPct val="0"/>
        </a:spcAft>
        <a:buFontTx/>
        <a:buBlip>
          <a:blip r:embed="rId16">
            <a:extLst>
              <a:ext uri="{837473B0-CC2E-450A-ABE3-18F120FF3D39}">
                <a1611:picAttrSrcUrl xmlns:a1611="http://schemas.microsoft.com/office/drawing/2016/11/main" r:id="rId17"/>
              </a:ext>
            </a:extLst>
          </a:blip>
        </a:buBlip>
        <a:defRPr sz="2400">
          <a:solidFill>
            <a:schemeClr val="tx1"/>
          </a:solidFill>
          <a:latin typeface="+mn-lt"/>
        </a:defRPr>
      </a:lvl3pPr>
      <a:lvl4pPr marL="1600200" indent="-228600" algn="l" rtl="0" eaLnBrk="1" fontAlgn="base" hangingPunct="1">
        <a:spcBef>
          <a:spcPct val="20000"/>
        </a:spcBef>
        <a:spcAft>
          <a:spcPct val="0"/>
        </a:spcAft>
        <a:buFontTx/>
        <a:buBlip>
          <a:blip r:embed="rId16">
            <a:extLst>
              <a:ext uri="{837473B0-CC2E-450A-ABE3-18F120FF3D39}">
                <a1611:picAttrSrcUrl xmlns:a1611="http://schemas.microsoft.com/office/drawing/2016/11/main" r:id="rId17"/>
              </a:ext>
            </a:extLst>
          </a:blip>
        </a:buBlip>
        <a:defRPr sz="2000">
          <a:solidFill>
            <a:schemeClr val="tx1"/>
          </a:solidFill>
          <a:latin typeface="+mn-lt"/>
        </a:defRPr>
      </a:lvl4pPr>
      <a:lvl5pPr marL="2057400" indent="-228600" algn="l" rtl="0" eaLnBrk="1" fontAlgn="base" hangingPunct="1">
        <a:spcBef>
          <a:spcPct val="20000"/>
        </a:spcBef>
        <a:spcAft>
          <a:spcPct val="0"/>
        </a:spcAft>
        <a:buFontTx/>
        <a:buBlip>
          <a:blip r:embed="rId16">
            <a:extLst>
              <a:ext uri="{837473B0-CC2E-450A-ABE3-18F120FF3D39}">
                <a1611:picAttrSrcUrl xmlns:a1611="http://schemas.microsoft.com/office/drawing/2016/11/main" r:id="rId17"/>
              </a:ext>
            </a:extLst>
          </a:blip>
        </a:buBlip>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13" Type="http://schemas.microsoft.com/office/2007/relationships/hdphoto" Target="../media/hdphoto3.wdp"/><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slide" Target="slide2.xml"/><Relationship Id="rId10" Type="http://schemas.openxmlformats.org/officeDocument/2006/relationships/slide" Target="slide25.xml"/><Relationship Id="rId4" Type="http://schemas.openxmlformats.org/officeDocument/2006/relationships/image" Target="../media/image5.png"/><Relationship Id="rId9" Type="http://schemas.openxmlformats.org/officeDocument/2006/relationships/slide" Target="slide17.xml"/><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kofc.org/en/what-we-do/faith-in-action-programs/index.html" TargetMode="External"/><Relationship Id="rId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players.brightcove.net/802593642001/ryrkUegO_default/index.html?videoId=610556034400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13.xml"/><Relationship Id="rId11" Type="http://schemas.openxmlformats.org/officeDocument/2006/relationships/image" Target="../media/image9.png"/><Relationship Id="rId5" Type="http://schemas.microsoft.com/office/2007/relationships/hdphoto" Target="../media/hdphoto3.wdp"/><Relationship Id="rId10" Type="http://schemas.openxmlformats.org/officeDocument/2006/relationships/slide" Target="slide16.xml"/><Relationship Id="rId4" Type="http://schemas.openxmlformats.org/officeDocument/2006/relationships/image" Target="../media/image8.png"/><Relationship Id="rId9"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hyperlink" Target="https://www.kofc.org/en/forms/council/officer_report185_p.pdf" TargetMode="External"/><Relationship Id="rId13" Type="http://schemas.openxmlformats.org/officeDocument/2006/relationships/hyperlink" Target="https://www.kofc.org/en/forms/spa/invite.html?lang=en&amp;form=SP7C.01" TargetMode="External"/><Relationship Id="rId3" Type="http://schemas.openxmlformats.org/officeDocument/2006/relationships/image" Target="../media/image8.png"/><Relationship Id="rId7" Type="http://schemas.openxmlformats.org/officeDocument/2006/relationships/hyperlink" Target="https://www.kofc.org/en/forms/spa/invite.html?lang=en&amp;form=1728C.02" TargetMode="External"/><Relationship Id="rId12" Type="http://schemas.openxmlformats.org/officeDocument/2006/relationships/hyperlink" Target="https://www.kofc.org/en/forms/council/columbian_awardap_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kofc.org/en/forms/council/fraternal_survey1728_p.pdf" TargetMode="External"/><Relationship Id="rId11" Type="http://schemas.openxmlformats.org/officeDocument/2006/relationships/hyperlink" Target="https://www.kofc.org/en/members/resources/forms/365.html" TargetMode="External"/><Relationship Id="rId5" Type="http://schemas.openxmlformats.org/officeDocument/2006/relationships/image" Target="../media/image21.png"/><Relationship Id="rId10" Type="http://schemas.openxmlformats.org/officeDocument/2006/relationships/hyperlink" Target="https://www.kofc.org/en/forms/council/service_personnel365_p.pdf" TargetMode="External"/><Relationship Id="rId4" Type="http://schemas.microsoft.com/office/2007/relationships/hdphoto" Target="../media/hdphoto3.wdp"/><Relationship Id="rId9" Type="http://schemas.openxmlformats.org/officeDocument/2006/relationships/hyperlink" Target="https://www.kofc.org/en/members/resources/forms/185.html" TargetMode="External"/><Relationship Id="rId14" Type="http://schemas.openxmlformats.org/officeDocument/2006/relationships/hyperlink" Target="https://www.kofc.org/en/forms/council/columbian_awardap_instruction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mikofc.org/storage/resource-items/Training/1%20-%20Council%20Forms%20Spreadsheetv1%2021.01.xlsx" TargetMode="External"/><Relationship Id="rId5" Type="http://schemas.openxmlformats.org/officeDocument/2006/relationships/hyperlink" Target="https://youtu.be/wYxQwhQcs_0" TargetMode="Externa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hyperlink" Target="https://www.kofc.org/en/forms/council/service_personnel365_p.pdf" TargetMode="External"/><Relationship Id="rId13" Type="http://schemas.openxmlformats.org/officeDocument/2006/relationships/hyperlink" Target="https://www.kofc.org/en/forms/spa/invite.html?lang=en&amp;form=SP7C.01" TargetMode="External"/><Relationship Id="rId18" Type="http://schemas.openxmlformats.org/officeDocument/2006/relationships/hyperlink" Target="https://www.kofc.org/en/forms/spa/invite.html?lang=en&amp;form=1728A.02" TargetMode="External"/><Relationship Id="rId3" Type="http://schemas.openxmlformats.org/officeDocument/2006/relationships/image" Target="../media/image8.png"/><Relationship Id="rId21" Type="http://schemas.openxmlformats.org/officeDocument/2006/relationships/hyperlink" Target="https://youtu.be/FhAwoYg9AU0" TargetMode="External"/><Relationship Id="rId7" Type="http://schemas.openxmlformats.org/officeDocument/2006/relationships/hyperlink" Target="https://mikofc.org/storage/resource-items/Training/Report%20of%20Officers%20Chosen1%20-%20Instructions.pdf" TargetMode="External"/><Relationship Id="rId12" Type="http://schemas.openxmlformats.org/officeDocument/2006/relationships/hyperlink" Target="https://www.kofc.org/en/forms/council/columbian_awardap_p.pdf" TargetMode="External"/><Relationship Id="rId17" Type="http://schemas.openxmlformats.org/officeDocument/2006/relationships/hyperlink" Target="https://www.kofc.org/en/forms/council/audit2_1295_p.pdf" TargetMode="External"/><Relationship Id="rId2" Type="http://schemas.openxmlformats.org/officeDocument/2006/relationships/slide" Target="slide1.xml"/><Relationship Id="rId16" Type="http://schemas.openxmlformats.org/officeDocument/2006/relationships/hyperlink" Target="https://www.kofc.org/en/forms/spa/invite.html?lang=en&amp;form=1728C.01" TargetMode="External"/><Relationship Id="rId20" Type="http://schemas.openxmlformats.org/officeDocument/2006/relationships/hyperlink" Target="https://www.kofc.org/en/resources/programs/special-olympics/4584-special-olympics-report-form.pdf" TargetMode="External"/><Relationship Id="rId1" Type="http://schemas.openxmlformats.org/officeDocument/2006/relationships/slideLayout" Target="../slideLayouts/slideLayout2.xml"/><Relationship Id="rId6" Type="http://schemas.openxmlformats.org/officeDocument/2006/relationships/hyperlink" Target="https://www.kofc.org/en/members/resources/forms/185.html" TargetMode="External"/><Relationship Id="rId11" Type="http://schemas.openxmlformats.org/officeDocument/2006/relationships/hyperlink" Target="https://www.kofc.org/en/forms/spa/invite.html?lang=en&amp;form=10784C.01" TargetMode="External"/><Relationship Id="rId5" Type="http://schemas.openxmlformats.org/officeDocument/2006/relationships/hyperlink" Target="https://www.kofc.org/en/forms/council/officer_report185_p.pdf" TargetMode="External"/><Relationship Id="rId15" Type="http://schemas.openxmlformats.org/officeDocument/2006/relationships/hyperlink" Target="https://www.kofc.org/en/forms/council/fraternal_survey1728_p.pdf" TargetMode="External"/><Relationship Id="rId10" Type="http://schemas.openxmlformats.org/officeDocument/2006/relationships/hyperlink" Target="https://mikofc.org/storage/resource-items/Training/Service%20Program%20Personnel%20Report%20-%20Instructions1.pdf" TargetMode="External"/><Relationship Id="rId19" Type="http://schemas.openxmlformats.org/officeDocument/2006/relationships/hyperlink" Target="https://mikofc.org/storage/resource-items/Training/How-to-Conduct%20an%20Audit.pdf" TargetMode="External"/><Relationship Id="rId4" Type="http://schemas.microsoft.com/office/2007/relationships/hdphoto" Target="../media/hdphoto3.wdp"/><Relationship Id="rId9" Type="http://schemas.openxmlformats.org/officeDocument/2006/relationships/hyperlink" Target="https://www.kofc.org/en/members/resources/forms/365.html" TargetMode="External"/><Relationship Id="rId14" Type="http://schemas.openxmlformats.org/officeDocument/2006/relationships/hyperlink" Target="https://www.kofc.org/en/forms/council/columbian_awardap_instruction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0.xml"/><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slide" Target="slide19.xml"/><Relationship Id="rId17" Type="http://schemas.openxmlformats.org/officeDocument/2006/relationships/slide" Target="slide24.xml"/><Relationship Id="rId2" Type="http://schemas.openxmlformats.org/officeDocument/2006/relationships/slide" Target="slide1.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hyperlink" Target="https://www.kofc.org/en/for-members/resources/videos/quick-tips.html" TargetMode="External"/><Relationship Id="rId11" Type="http://schemas.openxmlformats.org/officeDocument/2006/relationships/image" Target="../media/image6.png"/><Relationship Id="rId5" Type="http://schemas.openxmlformats.org/officeDocument/2006/relationships/image" Target="../media/image23.png"/><Relationship Id="rId15" Type="http://schemas.openxmlformats.org/officeDocument/2006/relationships/slide" Target="slide22.xml"/><Relationship Id="rId10" Type="http://schemas.openxmlformats.org/officeDocument/2006/relationships/slide" Target="slide18.xml"/><Relationship Id="rId4" Type="http://schemas.microsoft.com/office/2007/relationships/hdphoto" Target="../media/hdphoto3.wdp"/><Relationship Id="rId9" Type="http://schemas.openxmlformats.org/officeDocument/2006/relationships/image" Target="../media/image24.png"/><Relationship Id="rId1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7.xml"/><Relationship Id="rId18" Type="http://schemas.openxmlformats.org/officeDocument/2006/relationships/image" Target="../media/image7.png"/><Relationship Id="rId3" Type="http://schemas.openxmlformats.org/officeDocument/2006/relationships/slide" Target="slide1.xm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hyperlink" Target="https://youtu.be/Kd5IYT2DvVg" TargetMode="External"/><Relationship Id="rId2" Type="http://schemas.openxmlformats.org/officeDocument/2006/relationships/notesSlide" Target="../notesSlides/notesSlide2.xml"/><Relationship Id="rId16" Type="http://schemas.openxmlformats.org/officeDocument/2006/relationships/slide" Target="slide1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slide" Target="slide10.xml"/><Relationship Id="rId10" Type="http://schemas.openxmlformats.org/officeDocument/2006/relationships/slide" Target="slide6.xml"/><Relationship Id="rId4" Type="http://schemas.openxmlformats.org/officeDocument/2006/relationships/image" Target="../media/image8.png"/><Relationship Id="rId9" Type="http://schemas.microsoft.com/office/2007/relationships/hdphoto" Target="../media/hdphoto2.wdp"/><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kofc.org/un/en/resources/service/council/method-conducting-council-meetings10318.pdf" TargetMode="Externa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hyperlink" Target="https://www.kofc.org/un/en/resources/for-members/new-guidelines-for-council-meetings-qa.pdf" TargetMode="External"/><Relationship Id="rId3" Type="http://schemas.openxmlformats.org/officeDocument/2006/relationships/image" Target="../media/image8.png"/><Relationship Id="rId7" Type="http://schemas.openxmlformats.org/officeDocument/2006/relationships/hyperlink" Target="https://www.kofc.org/un/en/resources/service/council/method-conducting-council-meetings10318.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kofc.org/un/en/resources/for-members/webinars/new-guidelines-for-council-meetings.pptx" TargetMode="External"/><Relationship Id="rId5" Type="http://schemas.openxmlformats.org/officeDocument/2006/relationships/hyperlink" Target="https://www.kofc.org/un/en/resources/for-members/webinars/new-guidelines-for-council-meetings.pdf" TargetMode="Externa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kofc.org/un/en/resources/service/council/method-conducting-council-meetings10318.pdf" TargetMode="Externa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robertsrules.com/" TargetMode="Externa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6.png"/><Relationship Id="rId12" Type="http://schemas.openxmlformats.org/officeDocument/2006/relationships/slide" Target="slide3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image" Target="../media/image28.png"/><Relationship Id="rId10" Type="http://schemas.openxmlformats.org/officeDocument/2006/relationships/slide" Target="slide29.xml"/><Relationship Id="rId4" Type="http://schemas.microsoft.com/office/2007/relationships/hdphoto" Target="../media/hdphoto3.wdp"/><Relationship Id="rId9"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31.png"/><Relationship Id="rId12" Type="http://schemas.openxmlformats.org/officeDocument/2006/relationships/hyperlink" Target="https://youtu.be/7M-KYfKBDig"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2.wdp"/><Relationship Id="rId5" Type="http://schemas.openxmlformats.org/officeDocument/2006/relationships/image" Target="../media/image29.png"/><Relationship Id="rId10" Type="http://schemas.openxmlformats.org/officeDocument/2006/relationships/image" Target="../media/image7.png"/><Relationship Id="rId4" Type="http://schemas.microsoft.com/office/2007/relationships/hdphoto" Target="../media/hdphoto3.wdp"/><Relationship Id="rId9" Type="http://schemas.openxmlformats.org/officeDocument/2006/relationships/hyperlink" Target="https://youtu.be/c0lswbh66tg" TargetMode="External"/><Relationship Id="rId1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0.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kofc.org/un/en/resources/service/council/duties-responsibilities-council-officers-directors.pdf" TargetMode="External"/><Relationship Id="rId5" Type="http://schemas.openxmlformats.org/officeDocument/2006/relationships/hyperlink" Target="https://www.kofc.org/en/get-involved/college-councils/resources/council-officer-roles.html" TargetMode="Externa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png"/><Relationship Id="rId4" Type="http://schemas.microsoft.com/office/2007/relationships/hdphoto" Target="../media/hdphoto3.wdp"/><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8" Type="http://schemas.openxmlformats.org/officeDocument/2006/relationships/hyperlink" Target="http://www.kofc.org/" TargetMode="External"/><Relationship Id="rId3" Type="http://schemas.openxmlformats.org/officeDocument/2006/relationships/image" Target="../media/image8.png"/><Relationship Id="rId7" Type="http://schemas.openxmlformats.org/officeDocument/2006/relationships/image" Target="../media/image52.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hyperlink" Target="https://www.kofc.org/en/resources/safe-environment-program/united-states-background-check-form.pdf" TargetMode="External"/><Relationship Id="rId1" Type="http://schemas.openxmlformats.org/officeDocument/2006/relationships/slideLayout" Target="../slideLayouts/slideLayout2.xml"/><Relationship Id="rId6" Type="http://schemas.openxmlformats.org/officeDocument/2006/relationships/hyperlink" Target="https://youtu.be/LWaqSBTfrjc" TargetMode="External"/><Relationship Id="rId5" Type="http://schemas.microsoft.com/office/2007/relationships/hdphoto" Target="../media/hdphoto3.wdp"/><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hyperlink" Target="https://youtu.be/7M-KYfKBDig"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hyperlink" Target="https://mikofc.org/storage/resource-items/Training/Report%20of%20Officers%20Chosen1%20-%20Instructions.pdf" TargetMode="External"/><Relationship Id="rId5" Type="http://schemas.openxmlformats.org/officeDocument/2006/relationships/image" Target="../media/image10.png"/><Relationship Id="rId15" Type="http://schemas.microsoft.com/office/2007/relationships/hdphoto" Target="../media/hdphoto2.wdp"/><Relationship Id="rId10" Type="http://schemas.openxmlformats.org/officeDocument/2006/relationships/hyperlink" Target="https://mikofc.org/storage/resource-items/October%202020/officer_report185_p.pdf" TargetMode="External"/><Relationship Id="rId4" Type="http://schemas.microsoft.com/office/2007/relationships/hdphoto" Target="../media/hdphoto3.wdp"/><Relationship Id="rId9" Type="http://schemas.openxmlformats.org/officeDocument/2006/relationships/hyperlink" Target="http://www.kofc.org/" TargetMode="Externa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youtu.be/c0lswbh66tg" TargetMode="External"/><Relationship Id="rId3" Type="http://schemas.openxmlformats.org/officeDocument/2006/relationships/hyperlink" Target="https://mikofc.org/storage/resource-items/October%202020/service_personnel365_p.pdf" TargetMode="External"/><Relationship Id="rId7" Type="http://schemas.microsoft.com/office/2007/relationships/hdphoto" Target="../media/hdphoto3.wdp"/><Relationship Id="rId12" Type="http://schemas.openxmlformats.org/officeDocument/2006/relationships/image" Target="../media/image14.emf"/><Relationship Id="rId2" Type="http://schemas.openxmlformats.org/officeDocument/2006/relationships/hyperlink" Target="http://www.kofc.org/"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slide" Target="slide1.xml"/><Relationship Id="rId15" Type="http://schemas.microsoft.com/office/2007/relationships/hdphoto" Target="../media/hdphoto2.wdp"/><Relationship Id="rId10" Type="http://schemas.openxmlformats.org/officeDocument/2006/relationships/image" Target="../media/image9.png"/><Relationship Id="rId4" Type="http://schemas.openxmlformats.org/officeDocument/2006/relationships/hyperlink" Target="https://mikofc.org/storage/resource-items/Training/Service%20Program%20Personnel%20Report%20-%20Instructions1.pdf" TargetMode="External"/><Relationship Id="rId9" Type="http://schemas.microsoft.com/office/2007/relationships/hdphoto" Target="../media/hdphoto4.wdp"/><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3" Type="http://schemas.openxmlformats.org/officeDocument/2006/relationships/slide" Target="slide1.xml"/><Relationship Id="rId7" Type="http://schemas.openxmlformats.org/officeDocument/2006/relationships/hyperlink" Target="mailto:GKXXXX@mikofc.org" TargetMode="External"/><Relationship Id="rId12" Type="http://schemas.openxmlformats.org/officeDocument/2006/relationships/image" Target="../media/image7.png"/><Relationship Id="rId2" Type="http://schemas.openxmlformats.org/officeDocument/2006/relationships/hyperlink" Target="https://youtu.be/Kd5IYT2DvVg"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youtu.be/RMPoAyBMCxs" TargetMode="External"/><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8.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13" Type="http://schemas.microsoft.com/office/2007/relationships/hdphoto" Target="../media/hdphoto2.wdp"/><Relationship Id="rId3" Type="http://schemas.openxmlformats.org/officeDocument/2006/relationships/hyperlink" Target="https://youtu.be/1zwvfbuD3Fo" TargetMode="External"/><Relationship Id="rId7" Type="http://schemas.openxmlformats.org/officeDocument/2006/relationships/hyperlink" Target="https://mikofc.org/storage/resource-items/September%202020/2020-2021%20Leadership%20Guide%2020.06.pdf" TargetMode="External"/><Relationship Id="rId12" Type="http://schemas.openxmlformats.org/officeDocument/2006/relationships/image" Target="../media/image7.png"/><Relationship Id="rId2" Type="http://schemas.openxmlformats.org/officeDocument/2006/relationships/hyperlink" Target="https://youtu.be/aNSMpEPB_ro" TargetMode="External"/><Relationship Id="rId16" Type="http://schemas.openxmlformats.org/officeDocument/2006/relationships/hyperlink" Target="https://www.kofc.org/en/videos/index.html" TargetMode="External"/><Relationship Id="rId1" Type="http://schemas.openxmlformats.org/officeDocument/2006/relationships/slideLayout" Target="../slideLayouts/slideLayout2.xml"/><Relationship Id="rId6" Type="http://schemas.openxmlformats.org/officeDocument/2006/relationships/hyperlink" Target="https://youtu.be/o9JmMBj_qMQ" TargetMode="External"/><Relationship Id="rId11" Type="http://schemas.openxmlformats.org/officeDocument/2006/relationships/hyperlink" Target="https://www.kofc.org/en/for-members/fraternal-training.html" TargetMode="External"/><Relationship Id="rId5" Type="http://schemas.openxmlformats.org/officeDocument/2006/relationships/hyperlink" Target="https://youtu.be/BCJ2BvxGEr8" TargetMode="External"/><Relationship Id="rId15" Type="http://schemas.openxmlformats.org/officeDocument/2006/relationships/image" Target="../media/image9.png"/><Relationship Id="rId10" Type="http://schemas.microsoft.com/office/2007/relationships/hdphoto" Target="../media/hdphoto3.wdp"/><Relationship Id="rId4" Type="http://schemas.openxmlformats.org/officeDocument/2006/relationships/hyperlink" Target="https://youtu.be/Kd5IYT2DvVg" TargetMode="External"/><Relationship Id="rId9" Type="http://schemas.openxmlformats.org/officeDocument/2006/relationships/image" Target="../media/image8.png"/><Relationship Id="rId14" Type="http://schemas.openxmlformats.org/officeDocument/2006/relationships/hyperlink" Target="https://mikofc.org/resources"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players.brightcove.net/802593642001/ryrkUegO_default/index.html?videoId=6105560344001" TargetMode="External"/><Relationship Id="rId5" Type="http://schemas.openxmlformats.org/officeDocument/2006/relationships/image" Target="../media/image18.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11CF29-F81C-4753-8E2C-358F853EDCF1}"/>
              </a:ext>
            </a:extLst>
          </p:cNvPr>
          <p:cNvPicPr>
            <a:picLocks noChangeAspect="1"/>
          </p:cNvPicPr>
          <p:nvPr/>
        </p:nvPicPr>
        <p:blipFill>
          <a:blip r:embed="rId3"/>
          <a:stretch>
            <a:fillRect/>
          </a:stretch>
        </p:blipFill>
        <p:spPr>
          <a:xfrm>
            <a:off x="2286000" y="213286"/>
            <a:ext cx="4191000" cy="6483512"/>
          </a:xfrm>
          <a:prstGeom prst="rect">
            <a:avLst/>
          </a:prstGeom>
        </p:spPr>
      </p:pic>
      <p:pic>
        <p:nvPicPr>
          <p:cNvPr id="17" name="Picture 16">
            <a:extLst>
              <a:ext uri="{FF2B5EF4-FFF2-40B4-BE49-F238E27FC236}">
                <a16:creationId xmlns:a16="http://schemas.microsoft.com/office/drawing/2014/main" id="{987F42A9-E347-491E-8A18-E8947F8B6C1E}"/>
              </a:ext>
            </a:extLst>
          </p:cNvPr>
          <p:cNvPicPr>
            <a:picLocks noChangeAspect="1"/>
          </p:cNvPicPr>
          <p:nvPr/>
        </p:nvPicPr>
        <p:blipFill>
          <a:blip r:embed="rId4"/>
          <a:stretch>
            <a:fillRect/>
          </a:stretch>
        </p:blipFill>
        <p:spPr>
          <a:xfrm>
            <a:off x="2514600" y="2667001"/>
            <a:ext cx="1219200" cy="663074"/>
          </a:xfrm>
          <a:prstGeom prst="rect">
            <a:avLst/>
          </a:prstGeom>
        </p:spPr>
      </p:pic>
      <p:sp>
        <p:nvSpPr>
          <p:cNvPr id="18" name="TextBox 17">
            <a:extLst>
              <a:ext uri="{FF2B5EF4-FFF2-40B4-BE49-F238E27FC236}">
                <a16:creationId xmlns:a16="http://schemas.microsoft.com/office/drawing/2014/main" id="{2680A181-C78E-4B52-B840-7BC5B82CFE4F}"/>
              </a:ext>
            </a:extLst>
          </p:cNvPr>
          <p:cNvSpPr txBox="1"/>
          <p:nvPr/>
        </p:nvSpPr>
        <p:spPr>
          <a:xfrm>
            <a:off x="2438400" y="2590800"/>
            <a:ext cx="2121093" cy="1384995"/>
          </a:xfrm>
          <a:prstGeom prst="rect">
            <a:avLst/>
          </a:prstGeom>
          <a:noFill/>
        </p:spPr>
        <p:txBody>
          <a:bodyPr wrap="none" rtlCol="0">
            <a:spAutoFit/>
          </a:bodyPr>
          <a:lstStyle/>
          <a:p>
            <a:r>
              <a:rPr lang="en-US" sz="2800" b="1" dirty="0">
                <a:solidFill>
                  <a:schemeClr val="bg1"/>
                </a:solidFill>
                <a:latin typeface="Georgia" panose="02040502050405020303" pitchFamily="18" charset="0"/>
              </a:rPr>
              <a:t>Training</a:t>
            </a:r>
          </a:p>
          <a:p>
            <a:r>
              <a:rPr lang="en-US" sz="2800" b="1" dirty="0">
                <a:solidFill>
                  <a:schemeClr val="bg1"/>
                </a:solidFill>
                <a:latin typeface="Georgia" panose="02040502050405020303" pitchFamily="18" charset="0"/>
              </a:rPr>
              <a:t>Workshop</a:t>
            </a:r>
          </a:p>
          <a:p>
            <a:r>
              <a:rPr lang="en-US" sz="2800" b="1" dirty="0">
                <a:solidFill>
                  <a:schemeClr val="bg1"/>
                </a:solidFill>
                <a:latin typeface="Georgia" panose="02040502050405020303" pitchFamily="18" charset="0"/>
              </a:rPr>
              <a:t>2021</a:t>
            </a:r>
          </a:p>
        </p:txBody>
      </p:sp>
      <p:sp>
        <p:nvSpPr>
          <p:cNvPr id="19" name="Subtitle 2">
            <a:extLst>
              <a:ext uri="{FF2B5EF4-FFF2-40B4-BE49-F238E27FC236}">
                <a16:creationId xmlns:a16="http://schemas.microsoft.com/office/drawing/2014/main" id="{412E1B2A-A110-4B54-8CE0-A9718B29ABD8}"/>
              </a:ext>
            </a:extLst>
          </p:cNvPr>
          <p:cNvSpPr>
            <a:spLocks noGrp="1"/>
          </p:cNvSpPr>
          <p:nvPr>
            <p:ph type="subTitle" idx="1"/>
          </p:nvPr>
        </p:nvSpPr>
        <p:spPr>
          <a:xfrm>
            <a:off x="7086600" y="576074"/>
            <a:ext cx="5562600" cy="2548126"/>
          </a:xfrm>
        </p:spPr>
        <p:txBody>
          <a:bodyPr/>
          <a:lstStyle/>
          <a:p>
            <a:pPr marL="514350" indent="-514350" algn="l" fontAlgn="auto">
              <a:spcBef>
                <a:spcPts val="300"/>
              </a:spcBef>
              <a:spcAft>
                <a:spcPts val="0"/>
              </a:spcAft>
              <a:buFont typeface="+mj-lt"/>
              <a:buAutoNum type="arabicPeriod"/>
              <a:defRPr/>
            </a:pPr>
            <a:r>
              <a:rPr lang="en-US" sz="3600" b="1" dirty="0"/>
              <a:t>1</a:t>
            </a:r>
            <a:r>
              <a:rPr lang="en-US" sz="3600" b="1" baseline="30000" dirty="0"/>
              <a:t>st</a:t>
            </a:r>
            <a:r>
              <a:rPr lang="en-US" sz="3600" b="1" dirty="0"/>
              <a:t> Priorities</a:t>
            </a:r>
          </a:p>
          <a:p>
            <a:pPr marL="514350" indent="-514350" algn="l" fontAlgn="auto">
              <a:spcBef>
                <a:spcPts val="300"/>
              </a:spcBef>
              <a:spcAft>
                <a:spcPts val="0"/>
              </a:spcAft>
              <a:buFont typeface="+mj-lt"/>
              <a:buAutoNum type="arabicPeriod"/>
              <a:defRPr/>
            </a:pPr>
            <a:r>
              <a:rPr lang="en-US" sz="3600" b="1" dirty="0"/>
              <a:t>Next Priorities</a:t>
            </a:r>
            <a:endParaRPr lang="en-US" sz="3600" dirty="0"/>
          </a:p>
          <a:p>
            <a:pPr marL="514350" indent="-514350" algn="l" fontAlgn="auto">
              <a:spcBef>
                <a:spcPts val="300"/>
              </a:spcBef>
              <a:spcAft>
                <a:spcPts val="0"/>
              </a:spcAft>
              <a:buFont typeface="+mj-lt"/>
              <a:buAutoNum type="arabicPeriod"/>
              <a:defRPr/>
            </a:pPr>
            <a:r>
              <a:rPr lang="en-US" sz="3600" b="1" dirty="0"/>
              <a:t>Successful Meetings</a:t>
            </a:r>
          </a:p>
          <a:p>
            <a:pPr marL="514350" indent="-514350" algn="l" fontAlgn="auto">
              <a:spcBef>
                <a:spcPts val="300"/>
              </a:spcBef>
              <a:spcAft>
                <a:spcPts val="0"/>
              </a:spcAft>
              <a:buFont typeface="+mj-lt"/>
              <a:buAutoNum type="arabicPeriod"/>
              <a:defRPr/>
            </a:pPr>
            <a:r>
              <a:rPr lang="en-US" sz="3600" b="1" dirty="0"/>
              <a:t>Youth Protection</a:t>
            </a:r>
          </a:p>
        </p:txBody>
      </p:sp>
      <p:pic>
        <p:nvPicPr>
          <p:cNvPr id="20" name="Picture 19">
            <a:hlinkClick r:id="rId5" action="ppaction://hlinksldjump"/>
            <a:extLst>
              <a:ext uri="{FF2B5EF4-FFF2-40B4-BE49-F238E27FC236}">
                <a16:creationId xmlns:a16="http://schemas.microsoft.com/office/drawing/2014/main" id="{4F469CC9-5222-4881-AE29-75C1E7B7C50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237" l="3333" r="100000"/>
                    </a14:imgEffect>
                  </a14:imgLayer>
                </a14:imgProps>
              </a:ext>
            </a:extLst>
          </a:blip>
          <a:stretch>
            <a:fillRect/>
          </a:stretch>
        </p:blipFill>
        <p:spPr>
          <a:xfrm>
            <a:off x="6610537" y="630986"/>
            <a:ext cx="497165" cy="434190"/>
          </a:xfrm>
          <a:prstGeom prst="rect">
            <a:avLst/>
          </a:prstGeom>
        </p:spPr>
      </p:pic>
      <p:pic>
        <p:nvPicPr>
          <p:cNvPr id="21" name="Picture 20">
            <a:hlinkClick r:id="rId8" action="ppaction://hlinksldjump"/>
            <a:extLst>
              <a:ext uri="{FF2B5EF4-FFF2-40B4-BE49-F238E27FC236}">
                <a16:creationId xmlns:a16="http://schemas.microsoft.com/office/drawing/2014/main" id="{9E23F3C6-5115-4E95-8BFC-E926BF8D7DB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237" l="3333" r="100000"/>
                    </a14:imgEffect>
                  </a14:imgLayer>
                </a14:imgProps>
              </a:ext>
            </a:extLst>
          </a:blip>
          <a:stretch>
            <a:fillRect/>
          </a:stretch>
        </p:blipFill>
        <p:spPr>
          <a:xfrm>
            <a:off x="6610537" y="1294606"/>
            <a:ext cx="497165" cy="434190"/>
          </a:xfrm>
          <a:prstGeom prst="rect">
            <a:avLst/>
          </a:prstGeom>
        </p:spPr>
      </p:pic>
      <p:pic>
        <p:nvPicPr>
          <p:cNvPr id="22" name="Picture 21">
            <a:hlinkClick r:id="rId9" action="ppaction://hlinksldjump"/>
            <a:extLst>
              <a:ext uri="{FF2B5EF4-FFF2-40B4-BE49-F238E27FC236}">
                <a16:creationId xmlns:a16="http://schemas.microsoft.com/office/drawing/2014/main" id="{1F01842A-7350-4787-B1E4-477646A2767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237" l="3333" r="100000"/>
                    </a14:imgEffect>
                  </a14:imgLayer>
                </a14:imgProps>
              </a:ext>
            </a:extLst>
          </a:blip>
          <a:stretch>
            <a:fillRect/>
          </a:stretch>
        </p:blipFill>
        <p:spPr>
          <a:xfrm>
            <a:off x="6610537" y="1911216"/>
            <a:ext cx="497165" cy="434190"/>
          </a:xfrm>
          <a:prstGeom prst="rect">
            <a:avLst/>
          </a:prstGeom>
        </p:spPr>
      </p:pic>
      <p:pic>
        <p:nvPicPr>
          <p:cNvPr id="23" name="Picture 22">
            <a:hlinkClick r:id="rId10" action="ppaction://hlinksldjump"/>
            <a:extLst>
              <a:ext uri="{FF2B5EF4-FFF2-40B4-BE49-F238E27FC236}">
                <a16:creationId xmlns:a16="http://schemas.microsoft.com/office/drawing/2014/main" id="{69B35442-E3C5-4B60-8936-B24D59260CB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237" l="3333" r="100000"/>
                    </a14:imgEffect>
                  </a14:imgLayer>
                </a14:imgProps>
              </a:ext>
            </a:extLst>
          </a:blip>
          <a:stretch>
            <a:fillRect/>
          </a:stretch>
        </p:blipFill>
        <p:spPr>
          <a:xfrm>
            <a:off x="6610537" y="2496125"/>
            <a:ext cx="497165" cy="434190"/>
          </a:xfrm>
          <a:prstGeom prst="rect">
            <a:avLst/>
          </a:prstGeom>
        </p:spPr>
      </p:pic>
      <p:pic>
        <p:nvPicPr>
          <p:cNvPr id="24" name="Picture 23">
            <a:extLst>
              <a:ext uri="{FF2B5EF4-FFF2-40B4-BE49-F238E27FC236}">
                <a16:creationId xmlns:a16="http://schemas.microsoft.com/office/drawing/2014/main" id="{5625BA5F-3D97-4058-B32B-427603E1C0A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237" l="3333" r="100000"/>
                    </a14:imgEffect>
                  </a14:imgLayer>
                </a14:imgProps>
              </a:ext>
            </a:extLst>
          </a:blip>
          <a:stretch>
            <a:fillRect/>
          </a:stretch>
        </p:blipFill>
        <p:spPr>
          <a:xfrm>
            <a:off x="7561176" y="4453126"/>
            <a:ext cx="497165" cy="434190"/>
          </a:xfrm>
          <a:prstGeom prst="rect">
            <a:avLst/>
          </a:prstGeom>
        </p:spPr>
      </p:pic>
      <p:pic>
        <p:nvPicPr>
          <p:cNvPr id="25" name="Picture 24">
            <a:extLst>
              <a:ext uri="{FF2B5EF4-FFF2-40B4-BE49-F238E27FC236}">
                <a16:creationId xmlns:a16="http://schemas.microsoft.com/office/drawing/2014/main" id="{99DF3F70-3F69-4CD7-8501-5295285C6528}"/>
              </a:ext>
            </a:extLst>
          </p:cNvPr>
          <p:cNvPicPr>
            <a:picLocks noChangeAspect="1"/>
          </p:cNvPicPr>
          <p:nvPr/>
        </p:nvPicPr>
        <p:blipFill>
          <a:blip r:embed="rId11">
            <a:extLst>
              <a:ext uri="{BEBA8EAE-BF5A-486C-A8C5-ECC9F3942E4B}">
                <a14:imgProps xmlns:a14="http://schemas.microsoft.com/office/drawing/2010/main">
                  <a14:imgLayer r:embed="rId7">
                    <a14:imgEffect>
                      <a14:backgroundRemoval t="0" b="99237" l="3333" r="100000"/>
                    </a14:imgEffect>
                    <a14:imgEffect>
                      <a14:saturation sat="0"/>
                    </a14:imgEffect>
                  </a14:imgLayer>
                </a14:imgProps>
              </a:ext>
            </a:extLst>
          </a:blip>
          <a:stretch>
            <a:fillRect/>
          </a:stretch>
        </p:blipFill>
        <p:spPr>
          <a:xfrm>
            <a:off x="7571226" y="4887316"/>
            <a:ext cx="497165" cy="434190"/>
          </a:xfrm>
          <a:prstGeom prst="rect">
            <a:avLst/>
          </a:prstGeom>
        </p:spPr>
      </p:pic>
      <p:sp>
        <p:nvSpPr>
          <p:cNvPr id="26" name="Rectangle: Rounded Corners 25">
            <a:extLst>
              <a:ext uri="{FF2B5EF4-FFF2-40B4-BE49-F238E27FC236}">
                <a16:creationId xmlns:a16="http://schemas.microsoft.com/office/drawing/2014/main" id="{09B862E6-AEF5-4F98-80BD-D028F042EA67}"/>
              </a:ext>
            </a:extLst>
          </p:cNvPr>
          <p:cNvSpPr/>
          <p:nvPr/>
        </p:nvSpPr>
        <p:spPr>
          <a:xfrm>
            <a:off x="7391400" y="4191000"/>
            <a:ext cx="3486411" cy="1792342"/>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803275" indent="-120650"/>
            <a:endParaRPr lang="en-US" sz="800" dirty="0">
              <a:solidFill>
                <a:schemeClr val="bg2">
                  <a:lumMod val="50000"/>
                </a:schemeClr>
              </a:solidFill>
            </a:endParaRPr>
          </a:p>
          <a:p>
            <a:pPr marL="803275" indent="-120650"/>
            <a:r>
              <a:rPr lang="en-US" dirty="0">
                <a:solidFill>
                  <a:schemeClr val="bg2">
                    <a:lumMod val="50000"/>
                  </a:schemeClr>
                </a:solidFill>
              </a:rPr>
              <a:t>Go in document section</a:t>
            </a:r>
          </a:p>
          <a:p>
            <a:pPr marL="803275" indent="-120650"/>
            <a:endParaRPr lang="en-US" sz="1100" dirty="0">
              <a:solidFill>
                <a:schemeClr val="bg2">
                  <a:lumMod val="50000"/>
                </a:schemeClr>
              </a:solidFill>
            </a:endParaRPr>
          </a:p>
          <a:p>
            <a:pPr marL="803275" indent="-120650"/>
            <a:r>
              <a:rPr lang="en-US" dirty="0">
                <a:solidFill>
                  <a:schemeClr val="bg2">
                    <a:lumMod val="50000"/>
                  </a:schemeClr>
                </a:solidFill>
              </a:rPr>
              <a:t>Go to WEB Link</a:t>
            </a:r>
          </a:p>
          <a:p>
            <a:pPr marL="803275" indent="-120650"/>
            <a:endParaRPr lang="en-US" sz="1200" dirty="0">
              <a:solidFill>
                <a:schemeClr val="bg2">
                  <a:lumMod val="50000"/>
                </a:schemeClr>
              </a:solidFill>
            </a:endParaRPr>
          </a:p>
          <a:p>
            <a:pPr marL="803275" indent="-120650"/>
            <a:r>
              <a:rPr lang="en-US" dirty="0">
                <a:solidFill>
                  <a:schemeClr val="bg2">
                    <a:lumMod val="50000"/>
                  </a:schemeClr>
                </a:solidFill>
              </a:rPr>
              <a:t>Return to home page</a:t>
            </a:r>
          </a:p>
          <a:p>
            <a:pPr marL="803275" indent="-120650"/>
            <a:endParaRPr lang="en-US" sz="1400" dirty="0">
              <a:solidFill>
                <a:schemeClr val="bg2">
                  <a:lumMod val="50000"/>
                </a:schemeClr>
              </a:solidFill>
            </a:endParaRPr>
          </a:p>
        </p:txBody>
      </p:sp>
      <p:pic>
        <p:nvPicPr>
          <p:cNvPr id="27" name="Picture 26">
            <a:extLst>
              <a:ext uri="{FF2B5EF4-FFF2-40B4-BE49-F238E27FC236}">
                <a16:creationId xmlns:a16="http://schemas.microsoft.com/office/drawing/2014/main" id="{2F3AE65A-47BE-4716-A560-B4AD294B670B}"/>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Lst>
          </a:blip>
          <a:srcRect l="9413" t="9513" r="8535" b="9513"/>
          <a:stretch/>
        </p:blipFill>
        <p:spPr>
          <a:xfrm>
            <a:off x="7592886" y="5321506"/>
            <a:ext cx="453844" cy="447884"/>
          </a:xfrm>
          <a:prstGeom prst="rect">
            <a:avLst/>
          </a:prstGeom>
        </p:spPr>
      </p:pic>
      <p:sp>
        <p:nvSpPr>
          <p:cNvPr id="28" name="Rectangle: Rounded Corners 27">
            <a:extLst>
              <a:ext uri="{FF2B5EF4-FFF2-40B4-BE49-F238E27FC236}">
                <a16:creationId xmlns:a16="http://schemas.microsoft.com/office/drawing/2014/main" id="{FA141482-108A-40C0-8F32-C0DBCBAC7A6E}"/>
              </a:ext>
            </a:extLst>
          </p:cNvPr>
          <p:cNvSpPr/>
          <p:nvPr/>
        </p:nvSpPr>
        <p:spPr>
          <a:xfrm>
            <a:off x="304800" y="1844769"/>
            <a:ext cx="1698171" cy="2117631"/>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r>
              <a:rPr lang="en-US" sz="1400" dirty="0">
                <a:solidFill>
                  <a:schemeClr val="bg2">
                    <a:lumMod val="50000"/>
                  </a:schemeClr>
                </a:solidFill>
              </a:rPr>
              <a:t>This symbol will help provide tips and guidance.</a:t>
            </a:r>
            <a:r>
              <a:rPr lang="en-US" dirty="0"/>
              <a:t>.</a:t>
            </a:r>
          </a:p>
        </p:txBody>
      </p:sp>
      <p:pic>
        <p:nvPicPr>
          <p:cNvPr id="29" name="Picture 2" descr="tip-uai-516x516 -">
            <a:extLst>
              <a:ext uri="{FF2B5EF4-FFF2-40B4-BE49-F238E27FC236}">
                <a16:creationId xmlns:a16="http://schemas.microsoft.com/office/drawing/2014/main" id="{EE72ED01-32A7-4C37-97B7-1D46248FD87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9448" y="1883561"/>
            <a:ext cx="1188875" cy="118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9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36F407-F7AA-4820-BF1A-EDBA09887975}"/>
              </a:ext>
            </a:extLst>
          </p:cNvPr>
          <p:cNvPicPr>
            <a:picLocks noChangeAspect="1"/>
          </p:cNvPicPr>
          <p:nvPr/>
        </p:nvPicPr>
        <p:blipFill>
          <a:blip r:embed="rId2"/>
          <a:stretch>
            <a:fillRect/>
          </a:stretch>
        </p:blipFill>
        <p:spPr>
          <a:xfrm>
            <a:off x="1629079" y="3930397"/>
            <a:ext cx="9854056" cy="2247899"/>
          </a:xfrm>
          <a:prstGeom prst="rect">
            <a:avLst/>
          </a:prstGeom>
        </p:spPr>
      </p:pic>
      <p:sp>
        <p:nvSpPr>
          <p:cNvPr id="3" name="Content Placeholder 2">
            <a:extLst>
              <a:ext uri="{FF2B5EF4-FFF2-40B4-BE49-F238E27FC236}">
                <a16:creationId xmlns:a16="http://schemas.microsoft.com/office/drawing/2014/main" id="{69295FB5-8B36-450F-A45E-0A05511C1443}"/>
              </a:ext>
            </a:extLst>
          </p:cNvPr>
          <p:cNvSpPr>
            <a:spLocks noGrp="1"/>
          </p:cNvSpPr>
          <p:nvPr>
            <p:ph idx="1"/>
          </p:nvPr>
        </p:nvSpPr>
        <p:spPr>
          <a:xfrm>
            <a:off x="762000" y="1524000"/>
            <a:ext cx="10744200" cy="4495800"/>
          </a:xfrm>
        </p:spPr>
        <p:txBody>
          <a:bodyPr/>
          <a:lstStyle/>
          <a:p>
            <a:pPr>
              <a:spcBef>
                <a:spcPts val="200"/>
              </a:spcBef>
            </a:pPr>
            <a:r>
              <a:rPr lang="en-US" b="1" dirty="0"/>
              <a:t>Get Educated </a:t>
            </a:r>
            <a:r>
              <a:rPr lang="en-US" sz="2400" b="1" dirty="0"/>
              <a:t>– including your Program Director(s)</a:t>
            </a:r>
          </a:p>
          <a:p>
            <a:pPr marL="800100" lvl="2" indent="0">
              <a:spcBef>
                <a:spcPts val="200"/>
              </a:spcBef>
              <a:buNone/>
            </a:pPr>
            <a:r>
              <a:rPr lang="en-US" sz="2400" dirty="0"/>
              <a:t>Supreme Faith In Action website</a:t>
            </a:r>
          </a:p>
          <a:p>
            <a:pPr>
              <a:spcBef>
                <a:spcPts val="200"/>
              </a:spcBef>
            </a:pPr>
            <a:r>
              <a:rPr lang="en-US" b="1" dirty="0"/>
              <a:t>Talk to your Pastor </a:t>
            </a:r>
          </a:p>
          <a:p>
            <a:pPr>
              <a:spcBef>
                <a:spcPts val="200"/>
              </a:spcBef>
            </a:pPr>
            <a:r>
              <a:rPr lang="en-US" b="1" dirty="0"/>
              <a:t>Choose Activities</a:t>
            </a:r>
          </a:p>
          <a:p>
            <a:pPr lvl="1">
              <a:spcBef>
                <a:spcPts val="200"/>
              </a:spcBef>
            </a:pPr>
            <a:r>
              <a:rPr lang="en-US" dirty="0"/>
              <a:t>Plan them</a:t>
            </a:r>
          </a:p>
          <a:p>
            <a:pPr lvl="1">
              <a:spcBef>
                <a:spcPts val="200"/>
              </a:spcBef>
            </a:pPr>
            <a:r>
              <a:rPr lang="en-US" dirty="0"/>
              <a:t>Do them</a:t>
            </a:r>
          </a:p>
        </p:txBody>
      </p:sp>
      <p:sp>
        <p:nvSpPr>
          <p:cNvPr id="2" name="Title 1">
            <a:extLst>
              <a:ext uri="{FF2B5EF4-FFF2-40B4-BE49-F238E27FC236}">
                <a16:creationId xmlns:a16="http://schemas.microsoft.com/office/drawing/2014/main" id="{BC667FA2-B062-4794-9CDF-E31B1267BFD3}"/>
              </a:ext>
            </a:extLst>
          </p:cNvPr>
          <p:cNvSpPr>
            <a:spLocks noGrp="1"/>
          </p:cNvSpPr>
          <p:nvPr>
            <p:ph type="title"/>
          </p:nvPr>
        </p:nvSpPr>
        <p:spPr>
          <a:xfrm>
            <a:off x="1066800" y="152400"/>
            <a:ext cx="7772400" cy="1143000"/>
          </a:xfrm>
        </p:spPr>
        <p:txBody>
          <a:bodyPr/>
          <a:lstStyle/>
          <a:p>
            <a:r>
              <a:rPr lang="en-US" dirty="0"/>
              <a:t>1.7 Faith in Action</a:t>
            </a:r>
          </a:p>
        </p:txBody>
      </p:sp>
      <p:pic>
        <p:nvPicPr>
          <p:cNvPr id="6" name="Picture 5">
            <a:hlinkClick r:id="rId3" action="ppaction://hlinksldjump"/>
            <a:extLst>
              <a:ext uri="{FF2B5EF4-FFF2-40B4-BE49-F238E27FC236}">
                <a16:creationId xmlns:a16="http://schemas.microsoft.com/office/drawing/2014/main" id="{D6E303F2-D8B2-4433-ACE3-050D8988E35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7" name="Picture 6">
            <a:hlinkClick r:id="rId6"/>
            <a:extLst>
              <a:ext uri="{FF2B5EF4-FFF2-40B4-BE49-F238E27FC236}">
                <a16:creationId xmlns:a16="http://schemas.microsoft.com/office/drawing/2014/main" id="{6B3049F2-18BB-447D-A107-E29DDE6FA9A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Effect>
                      <a14:saturation sat="0"/>
                    </a14:imgEffect>
                  </a14:imgLayer>
                </a14:imgProps>
              </a:ext>
            </a:extLst>
          </a:blip>
          <a:stretch>
            <a:fillRect/>
          </a:stretch>
        </p:blipFill>
        <p:spPr>
          <a:xfrm>
            <a:off x="1219200" y="2133600"/>
            <a:ext cx="385654" cy="336804"/>
          </a:xfrm>
          <a:prstGeom prst="rect">
            <a:avLst/>
          </a:prstGeom>
        </p:spPr>
      </p:pic>
      <p:pic>
        <p:nvPicPr>
          <p:cNvPr id="8" name="Picture 7">
            <a:hlinkClick r:id="rId9"/>
            <a:extLst>
              <a:ext uri="{FF2B5EF4-FFF2-40B4-BE49-F238E27FC236}">
                <a16:creationId xmlns:a16="http://schemas.microsoft.com/office/drawing/2014/main" id="{43C94D21-3178-4361-9C68-5569773091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Effect>
                      <a14:saturation sat="0"/>
                    </a14:imgEffect>
                  </a14:imgLayer>
                </a14:imgProps>
              </a:ext>
            </a:extLst>
          </a:blip>
          <a:stretch>
            <a:fillRect/>
          </a:stretch>
        </p:blipFill>
        <p:spPr>
          <a:xfrm>
            <a:off x="4419600" y="2590800"/>
            <a:ext cx="423538" cy="336804"/>
          </a:xfrm>
          <a:prstGeom prst="rect">
            <a:avLst/>
          </a:prstGeom>
        </p:spPr>
      </p:pic>
      <p:sp>
        <p:nvSpPr>
          <p:cNvPr id="9" name="Rectangle: Rounded Corners 8">
            <a:extLst>
              <a:ext uri="{FF2B5EF4-FFF2-40B4-BE49-F238E27FC236}">
                <a16:creationId xmlns:a16="http://schemas.microsoft.com/office/drawing/2014/main" id="{A75304A2-7ABE-40FF-A907-F827B6BA83EF}"/>
              </a:ext>
            </a:extLst>
          </p:cNvPr>
          <p:cNvSpPr/>
          <p:nvPr/>
        </p:nvSpPr>
        <p:spPr>
          <a:xfrm>
            <a:off x="8500738" y="838200"/>
            <a:ext cx="2839473" cy="2743200"/>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endParaRPr lang="en-US" sz="1400" dirty="0">
              <a:solidFill>
                <a:srgbClr val="0000CC"/>
              </a:solidFill>
              <a:latin typeface="pt-sans-pro"/>
            </a:endParaRPr>
          </a:p>
          <a:p>
            <a:r>
              <a:rPr lang="en-US" sz="1400" dirty="0">
                <a:solidFill>
                  <a:schemeClr val="tx1"/>
                </a:solidFill>
                <a:latin typeface="Calibri" panose="020F0502020204030204" pitchFamily="34" charset="0"/>
                <a:cs typeface="Calibri" panose="020F0502020204030204" pitchFamily="34" charset="0"/>
              </a:rPr>
              <a:t>Each program listed on the Supreme website contains:</a:t>
            </a:r>
          </a:p>
          <a:p>
            <a:pPr marL="342900" indent="-342900">
              <a:buFont typeface="+mj-lt"/>
              <a:buAutoNum type="arabicPeriod"/>
            </a:pPr>
            <a:r>
              <a:rPr lang="en-US" sz="1400" dirty="0">
                <a:solidFill>
                  <a:schemeClr val="tx1"/>
                </a:solidFill>
                <a:latin typeface="Calibri" panose="020F0502020204030204" pitchFamily="34" charset="0"/>
                <a:cs typeface="Calibri" panose="020F0502020204030204" pitchFamily="34" charset="0"/>
              </a:rPr>
              <a:t>Guide Sheets (How to run the program)</a:t>
            </a:r>
          </a:p>
          <a:p>
            <a:pPr marL="342900" indent="-342900">
              <a:buFont typeface="+mj-lt"/>
              <a:buAutoNum type="arabicPeriod"/>
            </a:pPr>
            <a:r>
              <a:rPr lang="en-US" sz="1400" dirty="0">
                <a:solidFill>
                  <a:schemeClr val="tx1"/>
                </a:solidFill>
                <a:latin typeface="Calibri" panose="020F0502020204030204" pitchFamily="34" charset="0"/>
                <a:cs typeface="Calibri" panose="020F0502020204030204" pitchFamily="34" charset="0"/>
              </a:rPr>
              <a:t>Posters (Advertisement)</a:t>
            </a:r>
          </a:p>
          <a:p>
            <a:pPr marL="342900" indent="-342900">
              <a:buFont typeface="+mj-lt"/>
              <a:buAutoNum type="arabicPeriod"/>
            </a:pPr>
            <a:r>
              <a:rPr lang="en-US" sz="1400" dirty="0">
                <a:solidFill>
                  <a:schemeClr val="tx1"/>
                </a:solidFill>
                <a:latin typeface="Calibri" panose="020F0502020204030204" pitchFamily="34" charset="0"/>
                <a:cs typeface="Calibri" panose="020F0502020204030204" pitchFamily="34" charset="0"/>
              </a:rPr>
              <a:t>Brochures (Advertisement)</a:t>
            </a:r>
          </a:p>
          <a:p>
            <a:pPr marL="342900" indent="-342900">
              <a:buFont typeface="+mj-lt"/>
              <a:buAutoNum type="arabicPeriod"/>
            </a:pPr>
            <a:r>
              <a:rPr lang="en-US" sz="1400" dirty="0">
                <a:solidFill>
                  <a:schemeClr val="tx1"/>
                </a:solidFill>
                <a:latin typeface="Calibri" panose="020F0502020204030204" pitchFamily="34" charset="0"/>
                <a:cs typeface="Calibri" panose="020F0502020204030204" pitchFamily="34" charset="0"/>
              </a:rPr>
              <a:t>Other materials</a:t>
            </a:r>
          </a:p>
          <a:p>
            <a:pPr algn="ctr"/>
            <a:endParaRPr lang="en-US" sz="1400" dirty="0">
              <a:solidFill>
                <a:schemeClr val="tx1"/>
              </a:solidFill>
              <a:latin typeface="Calibri" panose="020F0502020204030204" pitchFamily="34" charset="0"/>
              <a:cs typeface="Calibri" panose="020F0502020204030204" pitchFamily="34" charset="0"/>
            </a:endParaRPr>
          </a:p>
        </p:txBody>
      </p:sp>
      <p:pic>
        <p:nvPicPr>
          <p:cNvPr id="10" name="Picture 2" descr="tip-uai-516x516 -">
            <a:extLst>
              <a:ext uri="{FF2B5EF4-FFF2-40B4-BE49-F238E27FC236}">
                <a16:creationId xmlns:a16="http://schemas.microsoft.com/office/drawing/2014/main" id="{F25A1420-53B0-4AC3-8D5A-52EBB9A4BF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26083" y="694218"/>
            <a:ext cx="118878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92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332A-0A4F-415E-AF1A-042F93BD5C84}"/>
              </a:ext>
            </a:extLst>
          </p:cNvPr>
          <p:cNvSpPr>
            <a:spLocks noGrp="1"/>
          </p:cNvSpPr>
          <p:nvPr>
            <p:ph type="title"/>
          </p:nvPr>
        </p:nvSpPr>
        <p:spPr>
          <a:xfrm>
            <a:off x="1219200" y="381000"/>
            <a:ext cx="7467600" cy="1143000"/>
          </a:xfrm>
        </p:spPr>
        <p:txBody>
          <a:bodyPr/>
          <a:lstStyle/>
          <a:p>
            <a:r>
              <a:rPr lang="en-US" dirty="0"/>
              <a:t>1.8 Address Problems</a:t>
            </a:r>
          </a:p>
        </p:txBody>
      </p:sp>
      <p:pic>
        <p:nvPicPr>
          <p:cNvPr id="4" name="Picture 3">
            <a:hlinkClick r:id="rId2" action="ppaction://hlinksldjump"/>
            <a:extLst>
              <a:ext uri="{FF2B5EF4-FFF2-40B4-BE49-F238E27FC236}">
                <a16:creationId xmlns:a16="http://schemas.microsoft.com/office/drawing/2014/main" id="{C05C13EC-AA66-4CDF-B13C-4F9A5C428F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10" name="Content Placeholder 2">
            <a:extLst>
              <a:ext uri="{FF2B5EF4-FFF2-40B4-BE49-F238E27FC236}">
                <a16:creationId xmlns:a16="http://schemas.microsoft.com/office/drawing/2014/main" id="{FEFC25DA-DFBD-48C0-B33B-E91798084A5A}"/>
              </a:ext>
            </a:extLst>
          </p:cNvPr>
          <p:cNvSpPr>
            <a:spLocks noGrp="1"/>
          </p:cNvSpPr>
          <p:nvPr>
            <p:ph idx="1"/>
          </p:nvPr>
        </p:nvSpPr>
        <p:spPr>
          <a:xfrm>
            <a:off x="762000" y="1600200"/>
            <a:ext cx="8649798" cy="3300352"/>
          </a:xfrm>
        </p:spPr>
        <p:txBody>
          <a:bodyPr/>
          <a:lstStyle/>
          <a:p>
            <a:r>
              <a:rPr lang="en-US" b="1" dirty="0"/>
              <a:t>Seek out the Critical Issues</a:t>
            </a:r>
          </a:p>
          <a:p>
            <a:r>
              <a:rPr lang="en-US" b="1" dirty="0"/>
              <a:t>Prioritize them (with your Officers &amp; Directors)</a:t>
            </a:r>
            <a:endParaRPr lang="en-US" sz="2800" dirty="0"/>
          </a:p>
          <a:p>
            <a:r>
              <a:rPr lang="en-US" b="1" dirty="0"/>
              <a:t>Step up and fix the biggest issues</a:t>
            </a:r>
          </a:p>
          <a:p>
            <a:r>
              <a:rPr lang="en-US" b="1" dirty="0"/>
              <a:t>Things to consider</a:t>
            </a:r>
          </a:p>
          <a:p>
            <a:pPr lvl="1"/>
            <a:r>
              <a:rPr lang="en-US" b="1" dirty="0"/>
              <a:t>Focus on the “few” most important</a:t>
            </a:r>
          </a:p>
          <a:p>
            <a:pPr lvl="1"/>
            <a:r>
              <a:rPr lang="en-US" b="1" dirty="0"/>
              <a:t>Delegate some (Give your leaders a chance to shine)</a:t>
            </a:r>
          </a:p>
          <a:p>
            <a:pPr lvl="1"/>
            <a:r>
              <a:rPr lang="en-US" b="1" dirty="0"/>
              <a:t>Ask your District Deputy for help</a:t>
            </a:r>
          </a:p>
        </p:txBody>
      </p:sp>
      <p:pic>
        <p:nvPicPr>
          <p:cNvPr id="6" name="Picture 4">
            <a:extLst>
              <a:ext uri="{FF2B5EF4-FFF2-40B4-BE49-F238E27FC236}">
                <a16:creationId xmlns:a16="http://schemas.microsoft.com/office/drawing/2014/main" id="{F0A1EE99-EF6B-4C87-8595-024DCDF6781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6482" y1="27031" x2="86482" y2="27031"/>
                        <a14:foregroundMark x1="80782" y1="27311" x2="80782" y2="27311"/>
                        <a14:foregroundMark x1="63681" y1="97339" x2="63681" y2="97339"/>
                        <a14:foregroundMark x1="24919" y1="90616" x2="24919" y2="90616"/>
                      </a14:backgroundRemoval>
                    </a14:imgEffect>
                  </a14:imgLayer>
                </a14:imgProps>
              </a:ext>
              <a:ext uri="{28A0092B-C50C-407E-A947-70E740481C1C}">
                <a14:useLocalDpi xmlns:a14="http://schemas.microsoft.com/office/drawing/2010/main" val="0"/>
              </a:ext>
            </a:extLst>
          </a:blip>
          <a:srcRect/>
          <a:stretch>
            <a:fillRect/>
          </a:stretch>
        </p:blipFill>
        <p:spPr bwMode="auto">
          <a:xfrm>
            <a:off x="8839200" y="381000"/>
            <a:ext cx="2590800" cy="301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58FAB2C9-A8A0-4703-B1D1-EAD93CBD56F4}"/>
              </a:ext>
            </a:extLst>
          </p:cNvPr>
          <p:cNvSpPr/>
          <p:nvPr/>
        </p:nvSpPr>
        <p:spPr>
          <a:xfrm>
            <a:off x="9081389" y="3575968"/>
            <a:ext cx="2348611" cy="2596232"/>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r>
              <a:rPr lang="en-US" sz="1400" dirty="0">
                <a:solidFill>
                  <a:schemeClr val="tx1"/>
                </a:solidFill>
                <a:latin typeface="Calibri" panose="020F0502020204030204" pitchFamily="34" charset="0"/>
                <a:cs typeface="Calibri" panose="020F0502020204030204" pitchFamily="34" charset="0"/>
              </a:rPr>
              <a:t>Bad news does NOT get better with time.  In fact, it typically gets much worse.  So, work on your issues sooner rather than later.</a:t>
            </a:r>
          </a:p>
        </p:txBody>
      </p:sp>
      <p:pic>
        <p:nvPicPr>
          <p:cNvPr id="9" name="Picture 2" descr="tip-uai-516x516 -">
            <a:extLst>
              <a:ext uri="{FF2B5EF4-FFF2-40B4-BE49-F238E27FC236}">
                <a16:creationId xmlns:a16="http://schemas.microsoft.com/office/drawing/2014/main" id="{A3973337-7590-430D-ACF9-B25510607E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1303" y="3504936"/>
            <a:ext cx="118878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51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CB9CB7-2001-4785-B428-076266F5EB01}"/>
              </a:ext>
            </a:extLst>
          </p:cNvPr>
          <p:cNvSpPr txBox="1">
            <a:spLocks noChangeArrowheads="1"/>
          </p:cNvSpPr>
          <p:nvPr/>
        </p:nvSpPr>
        <p:spPr bwMode="auto">
          <a:xfrm>
            <a:off x="1260502" y="1459309"/>
            <a:ext cx="7197698" cy="1436291"/>
          </a:xfrm>
          <a:prstGeom prst="rect">
            <a:avLst/>
          </a:prstGeom>
          <a:noFill/>
          <a:ln w="9525">
            <a:noFill/>
            <a:miter lim="800000"/>
            <a:headEnd/>
            <a:tailEnd/>
          </a:ln>
        </p:spPr>
        <p:txBody>
          <a:bodyPr wrap="square">
            <a:spAutoFit/>
          </a:bodyPr>
          <a:lstStyle/>
          <a:p>
            <a:pPr marL="457200" indent="-457200">
              <a:spcAft>
                <a:spcPts val="200"/>
              </a:spcAft>
              <a:buFont typeface="+mj-lt"/>
              <a:buAutoNum type="arabicPeriod"/>
              <a:defRPr/>
            </a:pPr>
            <a:r>
              <a:rPr lang="en-US" altLang="en-US" sz="2800" dirty="0">
                <a:solidFill>
                  <a:schemeClr val="bg2">
                    <a:lumMod val="50000"/>
                  </a:schemeClr>
                </a:solidFill>
              </a:rPr>
              <a:t>Star Council Award</a:t>
            </a:r>
          </a:p>
          <a:p>
            <a:pPr marL="457200" indent="-457200" algn="just">
              <a:spcAft>
                <a:spcPts val="200"/>
              </a:spcAft>
              <a:buFont typeface="+mj-lt"/>
              <a:buAutoNum type="arabicPeriod"/>
              <a:defRPr/>
            </a:pPr>
            <a:r>
              <a:rPr lang="en-US" altLang="en-US" sz="2800" dirty="0">
                <a:solidFill>
                  <a:schemeClr val="bg2">
                    <a:lumMod val="50000"/>
                  </a:schemeClr>
                </a:solidFill>
              </a:rPr>
              <a:t>Forms – Communicate to Supreme &amp; State</a:t>
            </a:r>
          </a:p>
          <a:p>
            <a:pPr marL="457200" indent="-457200" algn="just">
              <a:spcAft>
                <a:spcPts val="200"/>
              </a:spcAft>
              <a:buFont typeface="+mj-lt"/>
              <a:buAutoNum type="arabicPeriod"/>
              <a:defRPr/>
            </a:pPr>
            <a:r>
              <a:rPr lang="en-US" altLang="en-US" sz="2800" dirty="0">
                <a:solidFill>
                  <a:schemeClr val="bg2">
                    <a:lumMod val="50000"/>
                  </a:schemeClr>
                </a:solidFill>
              </a:rPr>
              <a:t>Mentor and develop your leaders</a:t>
            </a:r>
          </a:p>
        </p:txBody>
      </p:sp>
      <p:pic>
        <p:nvPicPr>
          <p:cNvPr id="4" name="Picture 3">
            <a:hlinkClick r:id="rId3" action="ppaction://hlinksldjump"/>
            <a:extLst>
              <a:ext uri="{FF2B5EF4-FFF2-40B4-BE49-F238E27FC236}">
                <a16:creationId xmlns:a16="http://schemas.microsoft.com/office/drawing/2014/main" id="{8EC78709-BE79-4A32-B718-877BAD6A37C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9413" t="9513" r="8535" b="9513"/>
          <a:stretch/>
        </p:blipFill>
        <p:spPr>
          <a:xfrm>
            <a:off x="10097560" y="6335043"/>
            <a:ext cx="453844" cy="447884"/>
          </a:xfrm>
          <a:prstGeom prst="rect">
            <a:avLst/>
          </a:prstGeom>
        </p:spPr>
      </p:pic>
      <p:sp>
        <p:nvSpPr>
          <p:cNvPr id="8" name="Title 1">
            <a:extLst>
              <a:ext uri="{FF2B5EF4-FFF2-40B4-BE49-F238E27FC236}">
                <a16:creationId xmlns:a16="http://schemas.microsoft.com/office/drawing/2014/main" id="{D796E507-BA1E-42FC-9883-F71921B54089}"/>
              </a:ext>
            </a:extLst>
          </p:cNvPr>
          <p:cNvSpPr>
            <a:spLocks noGrp="1"/>
          </p:cNvSpPr>
          <p:nvPr>
            <p:ph type="title"/>
          </p:nvPr>
        </p:nvSpPr>
        <p:spPr>
          <a:xfrm>
            <a:off x="1066800" y="152400"/>
            <a:ext cx="7772400" cy="1143000"/>
          </a:xfrm>
        </p:spPr>
        <p:txBody>
          <a:bodyPr/>
          <a:lstStyle/>
          <a:p>
            <a:pPr algn="ctr"/>
            <a:r>
              <a:rPr lang="en-US" sz="4400" i="1" dirty="0">
                <a:solidFill>
                  <a:schemeClr val="tx1"/>
                </a:solidFill>
              </a:rPr>
              <a:t>2. Next Priorities</a:t>
            </a:r>
          </a:p>
        </p:txBody>
      </p:sp>
      <p:pic>
        <p:nvPicPr>
          <p:cNvPr id="7" name="Picture 6">
            <a:hlinkClick r:id="rId6" action="ppaction://hlinksldjump"/>
            <a:extLst>
              <a:ext uri="{FF2B5EF4-FFF2-40B4-BE49-F238E27FC236}">
                <a16:creationId xmlns:a16="http://schemas.microsoft.com/office/drawing/2014/main" id="{375DACD6-BC12-4DC6-B248-F9A81E7081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811789" y="1535509"/>
            <a:ext cx="467470" cy="408256"/>
          </a:xfrm>
          <a:prstGeom prst="rect">
            <a:avLst/>
          </a:prstGeom>
        </p:spPr>
      </p:pic>
      <p:pic>
        <p:nvPicPr>
          <p:cNvPr id="11" name="Picture 10">
            <a:hlinkClick r:id="rId9" action="ppaction://hlinksldjump"/>
            <a:extLst>
              <a:ext uri="{FF2B5EF4-FFF2-40B4-BE49-F238E27FC236}">
                <a16:creationId xmlns:a16="http://schemas.microsoft.com/office/drawing/2014/main" id="{0913FB85-9FDF-4823-A39C-2552ED40F05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811789" y="1990066"/>
            <a:ext cx="467470" cy="408256"/>
          </a:xfrm>
          <a:prstGeom prst="rect">
            <a:avLst/>
          </a:prstGeom>
        </p:spPr>
      </p:pic>
      <p:pic>
        <p:nvPicPr>
          <p:cNvPr id="12" name="Picture 11">
            <a:hlinkClick r:id="rId10" action="ppaction://hlinksldjump"/>
            <a:extLst>
              <a:ext uri="{FF2B5EF4-FFF2-40B4-BE49-F238E27FC236}">
                <a16:creationId xmlns:a16="http://schemas.microsoft.com/office/drawing/2014/main" id="{ECC45327-2D6F-4F2B-8CD4-88C3EEAA0D4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811789" y="2444623"/>
            <a:ext cx="467470" cy="408256"/>
          </a:xfrm>
          <a:prstGeom prst="rect">
            <a:avLst/>
          </a:prstGeom>
        </p:spPr>
      </p:pic>
      <p:sp>
        <p:nvSpPr>
          <p:cNvPr id="9" name="Rectangle: Rounded Corners 8">
            <a:extLst>
              <a:ext uri="{FF2B5EF4-FFF2-40B4-BE49-F238E27FC236}">
                <a16:creationId xmlns:a16="http://schemas.microsoft.com/office/drawing/2014/main" id="{AFA85225-3131-4713-BB37-9D42DBEA0B05}"/>
              </a:ext>
            </a:extLst>
          </p:cNvPr>
          <p:cNvSpPr/>
          <p:nvPr/>
        </p:nvSpPr>
        <p:spPr>
          <a:xfrm>
            <a:off x="9287913" y="838200"/>
            <a:ext cx="2052298" cy="2743200"/>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r>
              <a:rPr lang="en-US" sz="1400" dirty="0">
                <a:solidFill>
                  <a:schemeClr val="tx1"/>
                </a:solidFill>
                <a:latin typeface="Calibri" panose="020F0502020204030204" pitchFamily="34" charset="0"/>
                <a:cs typeface="Calibri" panose="020F0502020204030204" pitchFamily="34" charset="0"/>
              </a:rPr>
              <a:t>When you’ve mastered the top 9 priorities (first section), then, and only then, start to address these items.</a:t>
            </a:r>
          </a:p>
          <a:p>
            <a:pPr algn="ctr"/>
            <a:endParaRPr lang="en-US" sz="1400" dirty="0">
              <a:solidFill>
                <a:schemeClr val="tx1"/>
              </a:solidFill>
              <a:latin typeface="Calibri" panose="020F0502020204030204" pitchFamily="34" charset="0"/>
              <a:cs typeface="Calibri" panose="020F0502020204030204" pitchFamily="34" charset="0"/>
            </a:endParaRPr>
          </a:p>
        </p:txBody>
      </p:sp>
      <p:pic>
        <p:nvPicPr>
          <p:cNvPr id="10" name="Picture 2" descr="tip-uai-516x516 -">
            <a:extLst>
              <a:ext uri="{FF2B5EF4-FFF2-40B4-BE49-F238E27FC236}">
                <a16:creationId xmlns:a16="http://schemas.microsoft.com/office/drawing/2014/main" id="{11136FD8-6B8C-4D2C-92A3-E0327C52748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07818" y="838200"/>
            <a:ext cx="118878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5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D534-66E1-40B4-B915-18DD62C0F450}"/>
              </a:ext>
            </a:extLst>
          </p:cNvPr>
          <p:cNvSpPr>
            <a:spLocks noGrp="1"/>
          </p:cNvSpPr>
          <p:nvPr>
            <p:ph type="title"/>
          </p:nvPr>
        </p:nvSpPr>
        <p:spPr>
          <a:xfrm>
            <a:off x="1295400" y="381000"/>
            <a:ext cx="5105400" cy="838200"/>
          </a:xfrm>
        </p:spPr>
        <p:txBody>
          <a:bodyPr/>
          <a:lstStyle/>
          <a:p>
            <a:r>
              <a:rPr lang="en-US" dirty="0"/>
              <a:t>2.1 Star Council</a:t>
            </a:r>
            <a:endParaRPr lang="en-US" sz="2800" dirty="0"/>
          </a:p>
        </p:txBody>
      </p:sp>
      <p:pic>
        <p:nvPicPr>
          <p:cNvPr id="12" name="Picture 11">
            <a:hlinkClick r:id="rId2" action="ppaction://hlinksldjump"/>
            <a:extLst>
              <a:ext uri="{FF2B5EF4-FFF2-40B4-BE49-F238E27FC236}">
                <a16:creationId xmlns:a16="http://schemas.microsoft.com/office/drawing/2014/main" id="{6C209407-605B-445A-8CD4-B98B64D132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4" name="Rectangle 3">
            <a:extLst>
              <a:ext uri="{FF2B5EF4-FFF2-40B4-BE49-F238E27FC236}">
                <a16:creationId xmlns:a16="http://schemas.microsoft.com/office/drawing/2014/main" id="{13063EA3-260B-460A-9B57-136822334888}"/>
              </a:ext>
            </a:extLst>
          </p:cNvPr>
          <p:cNvSpPr/>
          <p:nvPr/>
        </p:nvSpPr>
        <p:spPr bwMode="auto">
          <a:xfrm>
            <a:off x="11506200" y="0"/>
            <a:ext cx="228600" cy="218524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7" name="Picture 6">
            <a:extLst>
              <a:ext uri="{FF2B5EF4-FFF2-40B4-BE49-F238E27FC236}">
                <a16:creationId xmlns:a16="http://schemas.microsoft.com/office/drawing/2014/main" id="{D139B22B-8F12-4D0B-9672-4CE98287D269}"/>
              </a:ext>
            </a:extLst>
          </p:cNvPr>
          <p:cNvPicPr>
            <a:picLocks noChangeAspect="1"/>
          </p:cNvPicPr>
          <p:nvPr/>
        </p:nvPicPr>
        <p:blipFill>
          <a:blip r:embed="rId5"/>
          <a:stretch>
            <a:fillRect/>
          </a:stretch>
        </p:blipFill>
        <p:spPr>
          <a:xfrm>
            <a:off x="7547984" y="152400"/>
            <a:ext cx="4396832" cy="6105316"/>
          </a:xfrm>
          <a:prstGeom prst="rect">
            <a:avLst/>
          </a:prstGeom>
        </p:spPr>
      </p:pic>
      <p:sp>
        <p:nvSpPr>
          <p:cNvPr id="20" name="Content Placeholder 2">
            <a:extLst>
              <a:ext uri="{FF2B5EF4-FFF2-40B4-BE49-F238E27FC236}">
                <a16:creationId xmlns:a16="http://schemas.microsoft.com/office/drawing/2014/main" id="{0D553FA9-C10E-4EB8-985A-A19E947D220C}"/>
              </a:ext>
            </a:extLst>
          </p:cNvPr>
          <p:cNvSpPr>
            <a:spLocks noGrp="1"/>
          </p:cNvSpPr>
          <p:nvPr>
            <p:ph idx="1"/>
          </p:nvPr>
        </p:nvSpPr>
        <p:spPr>
          <a:xfrm>
            <a:off x="1447800" y="1219200"/>
            <a:ext cx="6096000" cy="4800600"/>
          </a:xfrm>
        </p:spPr>
        <p:txBody>
          <a:bodyPr/>
          <a:lstStyle/>
          <a:p>
            <a:r>
              <a:rPr lang="en-US" sz="2800" b="1" dirty="0"/>
              <a:t>Attain Membership Goals</a:t>
            </a:r>
            <a:endParaRPr lang="en-US" sz="2800" dirty="0"/>
          </a:p>
          <a:p>
            <a:r>
              <a:rPr lang="en-US" sz="2800" b="1" dirty="0"/>
              <a:t>Attain Insurance Goals</a:t>
            </a:r>
            <a:endParaRPr lang="en-US" sz="2800" dirty="0"/>
          </a:p>
          <a:p>
            <a:r>
              <a:rPr lang="en-US" sz="2800" b="1" dirty="0"/>
              <a:t>Attain Program Goals</a:t>
            </a:r>
          </a:p>
          <a:p>
            <a:r>
              <a:rPr lang="en-US" sz="2800" b="1" dirty="0"/>
              <a:t>Submit Required Forms</a:t>
            </a:r>
          </a:p>
          <a:p>
            <a:pPr marL="738188" lvl="2" indent="-280988">
              <a:spcBef>
                <a:spcPts val="200"/>
              </a:spcBef>
            </a:pPr>
            <a:r>
              <a:rPr lang="en-US" sz="2000" dirty="0"/>
              <a:t>Annual Survey of Fraternal Activity - </a:t>
            </a:r>
            <a:r>
              <a:rPr lang="en-US" sz="2000" dirty="0">
                <a:hlinkClick r:id="rId6">
                  <a:extLst>
                    <a:ext uri="{A12FA001-AC4F-418D-AE19-62706E023703}">
                      <ahyp:hlinkClr xmlns:ahyp="http://schemas.microsoft.com/office/drawing/2018/hyperlinkcolor" val="tx"/>
                    </a:ext>
                  </a:extLst>
                </a:hlinkClick>
              </a:rPr>
              <a:t>PDF</a:t>
            </a:r>
            <a:r>
              <a:rPr lang="en-US" sz="2000" dirty="0"/>
              <a:t> - </a:t>
            </a:r>
            <a:r>
              <a:rPr lang="en-US" sz="2000" dirty="0">
                <a:hlinkClick r:id="rId7">
                  <a:extLst>
                    <a:ext uri="{A12FA001-AC4F-418D-AE19-62706E023703}">
                      <ahyp:hlinkClr xmlns:ahyp="http://schemas.microsoft.com/office/drawing/2018/hyperlinkcolor" val="tx"/>
                    </a:ext>
                  </a:extLst>
                </a:hlinkClick>
              </a:rPr>
              <a:t>Online</a:t>
            </a:r>
            <a:r>
              <a:rPr lang="en-US" sz="2000" dirty="0"/>
              <a:t> </a:t>
            </a:r>
          </a:p>
          <a:p>
            <a:pPr marL="738188" lvl="2" indent="-280988">
              <a:spcBef>
                <a:spcPts val="200"/>
              </a:spcBef>
            </a:pPr>
            <a:r>
              <a:rPr lang="en-US" sz="2000" dirty="0"/>
              <a:t>Report of Officers Chosen for Term - </a:t>
            </a:r>
            <a:r>
              <a:rPr lang="en-US" sz="2000" dirty="0">
                <a:hlinkClick r:id="rId8">
                  <a:extLst>
                    <a:ext uri="{A12FA001-AC4F-418D-AE19-62706E023703}">
                      <ahyp:hlinkClr xmlns:ahyp="http://schemas.microsoft.com/office/drawing/2018/hyperlinkcolor" val="tx"/>
                    </a:ext>
                  </a:extLst>
                </a:hlinkClick>
              </a:rPr>
              <a:t>PDF</a:t>
            </a:r>
            <a:r>
              <a:rPr lang="en-US" sz="2000" dirty="0"/>
              <a:t> - </a:t>
            </a:r>
            <a:r>
              <a:rPr lang="en-US" sz="2000" dirty="0">
                <a:hlinkClick r:id="rId9">
                  <a:extLst>
                    <a:ext uri="{A12FA001-AC4F-418D-AE19-62706E023703}">
                      <ahyp:hlinkClr xmlns:ahyp="http://schemas.microsoft.com/office/drawing/2018/hyperlinkcolor" val="tx"/>
                    </a:ext>
                  </a:extLst>
                </a:hlinkClick>
              </a:rPr>
              <a:t>Online</a:t>
            </a:r>
            <a:endParaRPr lang="en-US" sz="2000" dirty="0"/>
          </a:p>
          <a:p>
            <a:pPr marL="738188" lvl="2" indent="-280988">
              <a:spcBef>
                <a:spcPts val="200"/>
              </a:spcBef>
            </a:pPr>
            <a:r>
              <a:rPr lang="it-IT" sz="2000" dirty="0"/>
              <a:t>Service Program Personnel Report - </a:t>
            </a:r>
            <a:r>
              <a:rPr lang="it-IT" sz="2000" dirty="0">
                <a:hlinkClick r:id="rId10">
                  <a:extLst>
                    <a:ext uri="{A12FA001-AC4F-418D-AE19-62706E023703}">
                      <ahyp:hlinkClr xmlns:ahyp="http://schemas.microsoft.com/office/drawing/2018/hyperlinkcolor" val="tx"/>
                    </a:ext>
                  </a:extLst>
                </a:hlinkClick>
              </a:rPr>
              <a:t>PDF</a:t>
            </a:r>
            <a:r>
              <a:rPr lang="it-IT" sz="2000" dirty="0"/>
              <a:t> - </a:t>
            </a:r>
            <a:r>
              <a:rPr lang="it-IT" sz="2000" dirty="0">
                <a:hlinkClick r:id="rId11">
                  <a:extLst>
                    <a:ext uri="{A12FA001-AC4F-418D-AE19-62706E023703}">
                      <ahyp:hlinkClr xmlns:ahyp="http://schemas.microsoft.com/office/drawing/2018/hyperlinkcolor" val="tx"/>
                    </a:ext>
                  </a:extLst>
                </a:hlinkClick>
              </a:rPr>
              <a:t>Online</a:t>
            </a:r>
            <a:r>
              <a:rPr lang="it-IT" sz="2000" dirty="0"/>
              <a:t> </a:t>
            </a:r>
          </a:p>
          <a:p>
            <a:pPr marL="738188" lvl="2" indent="-280988">
              <a:spcBef>
                <a:spcPts val="200"/>
              </a:spcBef>
            </a:pPr>
            <a:r>
              <a:rPr lang="en-US" sz="2000" dirty="0"/>
              <a:t>Columbian Award Application - </a:t>
            </a:r>
            <a:r>
              <a:rPr lang="en-US" sz="2000" dirty="0">
                <a:hlinkClick r:id="rId12">
                  <a:extLst>
                    <a:ext uri="{A12FA001-AC4F-418D-AE19-62706E023703}">
                      <ahyp:hlinkClr xmlns:ahyp="http://schemas.microsoft.com/office/drawing/2018/hyperlinkcolor" val="tx"/>
                    </a:ext>
                  </a:extLst>
                </a:hlinkClick>
              </a:rPr>
              <a:t>PDF</a:t>
            </a:r>
            <a:r>
              <a:rPr lang="en-US" sz="2000" dirty="0"/>
              <a:t> - </a:t>
            </a:r>
            <a:r>
              <a:rPr lang="en-US" sz="2000" dirty="0">
                <a:hlinkClick r:id="rId13">
                  <a:extLst>
                    <a:ext uri="{A12FA001-AC4F-418D-AE19-62706E023703}">
                      <ahyp:hlinkClr xmlns:ahyp="http://schemas.microsoft.com/office/drawing/2018/hyperlinkcolor" val="tx"/>
                    </a:ext>
                  </a:extLst>
                </a:hlinkClick>
              </a:rPr>
              <a:t>Online</a:t>
            </a:r>
            <a:r>
              <a:rPr lang="en-US" sz="2000" dirty="0"/>
              <a:t> - </a:t>
            </a:r>
            <a:r>
              <a:rPr lang="en-US" sz="2000" dirty="0">
                <a:hlinkClick r:id="rId14">
                  <a:extLst>
                    <a:ext uri="{A12FA001-AC4F-418D-AE19-62706E023703}">
                      <ahyp:hlinkClr xmlns:ahyp="http://schemas.microsoft.com/office/drawing/2018/hyperlinkcolor" val="tx"/>
                    </a:ext>
                  </a:extLst>
                </a:hlinkClick>
              </a:rPr>
              <a:t>Instructions</a:t>
            </a:r>
            <a:r>
              <a:rPr lang="en-US" sz="2000" dirty="0"/>
              <a:t> </a:t>
            </a:r>
          </a:p>
          <a:p>
            <a:pPr marL="338138" lvl="1" indent="-280988">
              <a:spcBef>
                <a:spcPts val="200"/>
              </a:spcBef>
            </a:pPr>
            <a:r>
              <a:rPr lang="en-US" altLang="en-US" sz="2800" b="1" dirty="0"/>
              <a:t>Make all per-capita payments</a:t>
            </a:r>
          </a:p>
          <a:p>
            <a:pPr marL="338138" lvl="1" indent="-280988">
              <a:spcBef>
                <a:spcPts val="200"/>
              </a:spcBef>
            </a:pPr>
            <a:r>
              <a:rPr lang="en-US" altLang="en-US" sz="2800" b="1" dirty="0"/>
              <a:t>Complete Youth Protection Training</a:t>
            </a:r>
          </a:p>
          <a:p>
            <a:pPr lvl="1"/>
            <a:endParaRPr lang="en-US" dirty="0"/>
          </a:p>
        </p:txBody>
      </p:sp>
    </p:spTree>
    <p:extLst>
      <p:ext uri="{BB962C8B-B14F-4D97-AF65-F5344CB8AC3E}">
        <p14:creationId xmlns:p14="http://schemas.microsoft.com/office/powerpoint/2010/main" val="391610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D534-66E1-40B4-B915-18DD62C0F450}"/>
              </a:ext>
            </a:extLst>
          </p:cNvPr>
          <p:cNvSpPr>
            <a:spLocks noGrp="1"/>
          </p:cNvSpPr>
          <p:nvPr>
            <p:ph type="title"/>
          </p:nvPr>
        </p:nvSpPr>
        <p:spPr>
          <a:xfrm>
            <a:off x="457200" y="152400"/>
            <a:ext cx="11125200" cy="1143000"/>
          </a:xfrm>
        </p:spPr>
        <p:txBody>
          <a:bodyPr/>
          <a:lstStyle/>
          <a:p>
            <a:r>
              <a:rPr lang="en-US" dirty="0"/>
              <a:t>2.2 Forms</a:t>
            </a:r>
            <a:endParaRPr lang="en-US" sz="2800" dirty="0">
              <a:solidFill>
                <a:srgbClr val="FF0000"/>
              </a:solidFill>
            </a:endParaRPr>
          </a:p>
        </p:txBody>
      </p:sp>
      <p:pic>
        <p:nvPicPr>
          <p:cNvPr id="12" name="Picture 11">
            <a:hlinkClick r:id="rId2" action="ppaction://hlinksldjump"/>
            <a:extLst>
              <a:ext uri="{FF2B5EF4-FFF2-40B4-BE49-F238E27FC236}">
                <a16:creationId xmlns:a16="http://schemas.microsoft.com/office/drawing/2014/main" id="{6C209407-605B-445A-8CD4-B98B64D132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11" name="Content Placeholder 2">
            <a:extLst>
              <a:ext uri="{FF2B5EF4-FFF2-40B4-BE49-F238E27FC236}">
                <a16:creationId xmlns:a16="http://schemas.microsoft.com/office/drawing/2014/main" id="{1EA18F9D-9228-483F-A003-D6B1BB286664}"/>
              </a:ext>
            </a:extLst>
          </p:cNvPr>
          <p:cNvSpPr>
            <a:spLocks noGrp="1"/>
          </p:cNvSpPr>
          <p:nvPr>
            <p:ph idx="1"/>
          </p:nvPr>
        </p:nvSpPr>
        <p:spPr>
          <a:xfrm>
            <a:off x="1676400" y="1219200"/>
            <a:ext cx="10058400" cy="4648200"/>
          </a:xfrm>
        </p:spPr>
        <p:txBody>
          <a:bodyPr/>
          <a:lstStyle/>
          <a:p>
            <a:pPr>
              <a:spcBef>
                <a:spcPts val="300"/>
              </a:spcBef>
            </a:pPr>
            <a:r>
              <a:rPr lang="en-US" dirty="0"/>
              <a:t>Watch the </a:t>
            </a:r>
            <a:r>
              <a:rPr lang="en-US" b="0" i="0" u="sng" dirty="0">
                <a:effectLst/>
                <a:hlinkClick r:id="rId5"/>
              </a:rPr>
              <a:t>Forms Overview Video</a:t>
            </a:r>
            <a:endParaRPr lang="en-US" dirty="0">
              <a:solidFill>
                <a:srgbClr val="FF0000"/>
              </a:solidFill>
            </a:endParaRPr>
          </a:p>
          <a:p>
            <a:pPr>
              <a:spcBef>
                <a:spcPts val="300"/>
              </a:spcBef>
            </a:pPr>
            <a:r>
              <a:rPr lang="en-US" dirty="0"/>
              <a:t>Minimize changing who fills them out</a:t>
            </a:r>
          </a:p>
          <a:p>
            <a:pPr>
              <a:spcBef>
                <a:spcPts val="300"/>
              </a:spcBef>
            </a:pPr>
            <a:r>
              <a:rPr lang="en-US" dirty="0"/>
              <a:t>Start with the previously submitted form</a:t>
            </a:r>
          </a:p>
          <a:p>
            <a:pPr>
              <a:spcBef>
                <a:spcPts val="300"/>
              </a:spcBef>
            </a:pPr>
            <a:r>
              <a:rPr lang="en-US" dirty="0"/>
              <a:t>Discuss “due” forms at every Officers meeting</a:t>
            </a:r>
          </a:p>
          <a:p>
            <a:pPr>
              <a:spcBef>
                <a:spcPts val="300"/>
              </a:spcBef>
            </a:pPr>
            <a:r>
              <a:rPr lang="en-US" dirty="0"/>
              <a:t>Submit them on time (or early)</a:t>
            </a:r>
          </a:p>
          <a:p>
            <a:pPr>
              <a:spcBef>
                <a:spcPts val="300"/>
              </a:spcBef>
            </a:pPr>
            <a:r>
              <a:rPr lang="en-US" dirty="0"/>
              <a:t>Use the tracking matrix for a checklist</a:t>
            </a:r>
          </a:p>
          <a:p>
            <a:pPr>
              <a:spcBef>
                <a:spcPts val="300"/>
              </a:spcBef>
            </a:pPr>
            <a:r>
              <a:rPr lang="en-US" dirty="0"/>
              <a:t>Submit them on-line whenever possible</a:t>
            </a:r>
          </a:p>
          <a:p>
            <a:pPr>
              <a:spcBef>
                <a:spcPts val="300"/>
              </a:spcBef>
            </a:pPr>
            <a:r>
              <a:rPr lang="en-US" dirty="0"/>
              <a:t>Use the </a:t>
            </a:r>
            <a:r>
              <a:rPr lang="en-US" u="sng" dirty="0">
                <a:hlinkClick r:id="rId6"/>
              </a:rPr>
              <a:t>Council Forms Directory</a:t>
            </a:r>
            <a:r>
              <a:rPr lang="en-US" dirty="0"/>
              <a:t> as a reference guide</a:t>
            </a:r>
          </a:p>
        </p:txBody>
      </p:sp>
      <p:pic>
        <p:nvPicPr>
          <p:cNvPr id="24" name="Picture 23">
            <a:extLst>
              <a:ext uri="{FF2B5EF4-FFF2-40B4-BE49-F238E27FC236}">
                <a16:creationId xmlns:a16="http://schemas.microsoft.com/office/drawing/2014/main" id="{4E467056-999C-4541-A6A6-B7B232CC7DEA}"/>
              </a:ext>
            </a:extLst>
          </p:cNvPr>
          <p:cNvPicPr>
            <a:picLocks noChangeAspect="1"/>
          </p:cNvPicPr>
          <p:nvPr/>
        </p:nvPicPr>
        <p:blipFill>
          <a:blip r:embed="rId7"/>
          <a:stretch>
            <a:fillRect/>
          </a:stretch>
        </p:blipFill>
        <p:spPr>
          <a:xfrm>
            <a:off x="2209800" y="5494972"/>
            <a:ext cx="1629053" cy="986686"/>
          </a:xfrm>
          <a:prstGeom prst="rect">
            <a:avLst/>
          </a:prstGeom>
        </p:spPr>
      </p:pic>
    </p:spTree>
    <p:extLst>
      <p:ext uri="{BB962C8B-B14F-4D97-AF65-F5344CB8AC3E}">
        <p14:creationId xmlns:p14="http://schemas.microsoft.com/office/powerpoint/2010/main" val="95336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D534-66E1-40B4-B915-18DD62C0F450}"/>
              </a:ext>
            </a:extLst>
          </p:cNvPr>
          <p:cNvSpPr>
            <a:spLocks noGrp="1"/>
          </p:cNvSpPr>
          <p:nvPr>
            <p:ph type="title"/>
          </p:nvPr>
        </p:nvSpPr>
        <p:spPr>
          <a:xfrm>
            <a:off x="457200" y="152400"/>
            <a:ext cx="11125200" cy="1143000"/>
          </a:xfrm>
        </p:spPr>
        <p:txBody>
          <a:bodyPr/>
          <a:lstStyle/>
          <a:p>
            <a:r>
              <a:rPr lang="en-US" dirty="0"/>
              <a:t>Critical Forms</a:t>
            </a:r>
            <a:endParaRPr lang="en-US" sz="2800" dirty="0">
              <a:solidFill>
                <a:srgbClr val="FF0000"/>
              </a:solidFill>
            </a:endParaRPr>
          </a:p>
        </p:txBody>
      </p:sp>
      <p:pic>
        <p:nvPicPr>
          <p:cNvPr id="12" name="Picture 11">
            <a:hlinkClick r:id="rId2" action="ppaction://hlinksldjump"/>
            <a:extLst>
              <a:ext uri="{FF2B5EF4-FFF2-40B4-BE49-F238E27FC236}">
                <a16:creationId xmlns:a16="http://schemas.microsoft.com/office/drawing/2014/main" id="{6C209407-605B-445A-8CD4-B98B64D132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graphicFrame>
        <p:nvGraphicFramePr>
          <p:cNvPr id="24" name="Table 24">
            <a:extLst>
              <a:ext uri="{FF2B5EF4-FFF2-40B4-BE49-F238E27FC236}">
                <a16:creationId xmlns:a16="http://schemas.microsoft.com/office/drawing/2014/main" id="{16FA0AF9-AFB9-44D0-9AFB-74685E04D5C8}"/>
              </a:ext>
            </a:extLst>
          </p:cNvPr>
          <p:cNvGraphicFramePr>
            <a:graphicFrameLocks noGrp="1"/>
          </p:cNvGraphicFramePr>
          <p:nvPr>
            <p:extLst>
              <p:ext uri="{D42A27DB-BD31-4B8C-83A1-F6EECF244321}">
                <p14:modId xmlns:p14="http://schemas.microsoft.com/office/powerpoint/2010/main" val="3763097907"/>
              </p:ext>
            </p:extLst>
          </p:nvPr>
        </p:nvGraphicFramePr>
        <p:xfrm>
          <a:off x="457200" y="1544320"/>
          <a:ext cx="11125199" cy="296164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4037191293"/>
                    </a:ext>
                  </a:extLst>
                </a:gridCol>
                <a:gridCol w="3429000">
                  <a:extLst>
                    <a:ext uri="{9D8B030D-6E8A-4147-A177-3AD203B41FA5}">
                      <a16:colId xmlns:a16="http://schemas.microsoft.com/office/drawing/2014/main" val="479523702"/>
                    </a:ext>
                  </a:extLst>
                </a:gridCol>
                <a:gridCol w="1066800">
                  <a:extLst>
                    <a:ext uri="{9D8B030D-6E8A-4147-A177-3AD203B41FA5}">
                      <a16:colId xmlns:a16="http://schemas.microsoft.com/office/drawing/2014/main" val="3787549063"/>
                    </a:ext>
                  </a:extLst>
                </a:gridCol>
                <a:gridCol w="2743200">
                  <a:extLst>
                    <a:ext uri="{9D8B030D-6E8A-4147-A177-3AD203B41FA5}">
                      <a16:colId xmlns:a16="http://schemas.microsoft.com/office/drawing/2014/main" val="3536842408"/>
                    </a:ext>
                  </a:extLst>
                </a:gridCol>
                <a:gridCol w="1524000">
                  <a:extLst>
                    <a:ext uri="{9D8B030D-6E8A-4147-A177-3AD203B41FA5}">
                      <a16:colId xmlns:a16="http://schemas.microsoft.com/office/drawing/2014/main" val="1631504411"/>
                    </a:ext>
                  </a:extLst>
                </a:gridCol>
                <a:gridCol w="1523999">
                  <a:extLst>
                    <a:ext uri="{9D8B030D-6E8A-4147-A177-3AD203B41FA5}">
                      <a16:colId xmlns:a16="http://schemas.microsoft.com/office/drawing/2014/main" val="1727801132"/>
                    </a:ext>
                  </a:extLst>
                </a:gridCol>
              </a:tblGrid>
              <a:tr h="0">
                <a:tc>
                  <a:txBody>
                    <a:bodyPr/>
                    <a:lstStyle/>
                    <a:p>
                      <a:pPr algn="ctr"/>
                      <a:r>
                        <a:rPr lang="en-US" dirty="0"/>
                        <a:t>#</a:t>
                      </a:r>
                    </a:p>
                  </a:txBody>
                  <a:tcPr/>
                </a:tc>
                <a:tc>
                  <a:txBody>
                    <a:bodyPr/>
                    <a:lstStyle/>
                    <a:p>
                      <a:pPr algn="ctr"/>
                      <a:r>
                        <a:rPr lang="en-US" dirty="0"/>
                        <a:t>Name</a:t>
                      </a:r>
                    </a:p>
                  </a:txBody>
                  <a:tcPr/>
                </a:tc>
                <a:tc>
                  <a:txBody>
                    <a:bodyPr/>
                    <a:lstStyle/>
                    <a:p>
                      <a:pPr algn="ctr"/>
                      <a:r>
                        <a:rPr lang="en-US" dirty="0"/>
                        <a:t>PDF Link</a:t>
                      </a:r>
                    </a:p>
                  </a:txBody>
                  <a:tcPr/>
                </a:tc>
                <a:tc>
                  <a:txBody>
                    <a:bodyPr/>
                    <a:lstStyle/>
                    <a:p>
                      <a:pPr algn="ctr"/>
                      <a:r>
                        <a:rPr lang="en-US" dirty="0"/>
                        <a:t>Online Link</a:t>
                      </a:r>
                    </a:p>
                  </a:txBody>
                  <a:tcPr/>
                </a:tc>
                <a:tc>
                  <a:txBody>
                    <a:bodyPr/>
                    <a:lstStyle/>
                    <a:p>
                      <a:pPr algn="ctr"/>
                      <a:r>
                        <a:rPr lang="en-US" dirty="0"/>
                        <a:t>Instructions</a:t>
                      </a:r>
                    </a:p>
                  </a:txBody>
                  <a:tcPr/>
                </a:tc>
                <a:tc>
                  <a:txBody>
                    <a:bodyPr/>
                    <a:lstStyle/>
                    <a:p>
                      <a:pPr algn="ctr"/>
                      <a:r>
                        <a:rPr lang="en-US" dirty="0"/>
                        <a:t>Due Date</a:t>
                      </a:r>
                    </a:p>
                  </a:txBody>
                  <a:tcPr/>
                </a:tc>
                <a:extLst>
                  <a:ext uri="{0D108BD9-81ED-4DB2-BD59-A6C34878D82A}">
                    <a16:rowId xmlns:a16="http://schemas.microsoft.com/office/drawing/2014/main" val="484719776"/>
                  </a:ext>
                </a:extLst>
              </a:tr>
              <a:tr h="370840">
                <a:tc>
                  <a:txBody>
                    <a:bodyPr/>
                    <a:lstStyle/>
                    <a:p>
                      <a:pPr algn="ctr"/>
                      <a:r>
                        <a:rPr lang="en-US" dirty="0"/>
                        <a:t>185</a:t>
                      </a:r>
                    </a:p>
                  </a:txBody>
                  <a:tcPr/>
                </a:tc>
                <a:tc>
                  <a:txBody>
                    <a:bodyPr/>
                    <a:lstStyle/>
                    <a:p>
                      <a:r>
                        <a:rPr lang="en-US" dirty="0"/>
                        <a:t>Report of Officers Chosen for Term</a:t>
                      </a:r>
                    </a:p>
                  </a:txBody>
                  <a:tcPr/>
                </a:tc>
                <a:tc>
                  <a:txBody>
                    <a:bodyPr/>
                    <a:lstStyle/>
                    <a:p>
                      <a:pPr algn="ctr"/>
                      <a:r>
                        <a:rPr lang="en-US" sz="1800" b="0" i="0" u="none" strike="noStrike" kern="1200" dirty="0">
                          <a:solidFill>
                            <a:schemeClr val="dk1"/>
                          </a:solidFill>
                          <a:effectLst/>
                          <a:latin typeface="+mn-lt"/>
                          <a:ea typeface="+mn-ea"/>
                          <a:cs typeface="+mn-cs"/>
                          <a:hlinkClick r:id="rId5"/>
                        </a:rPr>
                        <a:t>PDF</a:t>
                      </a:r>
                      <a:endParaRPr lang="en-US" dirty="0"/>
                    </a:p>
                  </a:txBody>
                  <a:tcPr/>
                </a:tc>
                <a:tc>
                  <a:txBody>
                    <a:bodyPr/>
                    <a:lstStyle/>
                    <a:p>
                      <a:pPr algn="ctr"/>
                      <a:r>
                        <a:rPr lang="en-US" sz="1800" b="0" i="0" u="none" strike="noStrike" kern="1200" dirty="0">
                          <a:solidFill>
                            <a:schemeClr val="dk1"/>
                          </a:solidFill>
                          <a:effectLst/>
                          <a:latin typeface="+mn-lt"/>
                          <a:ea typeface="+mn-ea"/>
                          <a:cs typeface="+mn-cs"/>
                          <a:hlinkClick r:id="rId6"/>
                        </a:rPr>
                        <a:t>Online (Preferred Method)</a:t>
                      </a:r>
                      <a:endParaRPr lang="en-US" dirty="0"/>
                    </a:p>
                  </a:txBody>
                  <a:tcPr/>
                </a:tc>
                <a:tc>
                  <a:txBody>
                    <a:bodyPr/>
                    <a:lstStyle/>
                    <a:p>
                      <a:pPr algn="ctr"/>
                      <a:r>
                        <a:rPr lang="en-US" sz="1800" b="0" i="0" u="sng" kern="1200" dirty="0">
                          <a:solidFill>
                            <a:schemeClr val="dk1"/>
                          </a:solidFill>
                          <a:effectLst/>
                          <a:latin typeface="+mn-lt"/>
                          <a:ea typeface="+mn-ea"/>
                          <a:cs typeface="+mn-cs"/>
                          <a:hlinkClick r:id="rId7"/>
                        </a:rPr>
                        <a:t>185</a:t>
                      </a:r>
                      <a:endParaRPr lang="en-US" dirty="0"/>
                    </a:p>
                  </a:txBody>
                  <a:tcPr/>
                </a:tc>
                <a:tc>
                  <a:txBody>
                    <a:bodyPr/>
                    <a:lstStyle/>
                    <a:p>
                      <a:pPr algn="ctr"/>
                      <a:r>
                        <a:rPr lang="en-US" dirty="0"/>
                        <a:t>6/30</a:t>
                      </a:r>
                    </a:p>
                  </a:txBody>
                  <a:tcPr/>
                </a:tc>
                <a:extLst>
                  <a:ext uri="{0D108BD9-81ED-4DB2-BD59-A6C34878D82A}">
                    <a16:rowId xmlns:a16="http://schemas.microsoft.com/office/drawing/2014/main" val="132877342"/>
                  </a:ext>
                </a:extLst>
              </a:tr>
              <a:tr h="370840">
                <a:tc>
                  <a:txBody>
                    <a:bodyPr/>
                    <a:lstStyle/>
                    <a:p>
                      <a:pPr algn="ctr"/>
                      <a:r>
                        <a:rPr lang="en-US" dirty="0"/>
                        <a:t>365</a:t>
                      </a:r>
                    </a:p>
                  </a:txBody>
                  <a:tcPr/>
                </a:tc>
                <a:tc>
                  <a:txBody>
                    <a:bodyPr/>
                    <a:lstStyle/>
                    <a:p>
                      <a:r>
                        <a:rPr lang="en-US" dirty="0"/>
                        <a:t>Service Program Personnel Report</a:t>
                      </a:r>
                    </a:p>
                  </a:txBody>
                  <a:tcPr/>
                </a:tc>
                <a:tc>
                  <a:txBody>
                    <a:bodyPr/>
                    <a:lstStyle/>
                    <a:p>
                      <a:pPr algn="ctr"/>
                      <a:r>
                        <a:rPr lang="en-US" sz="1800" b="0" i="0" u="none" strike="noStrike" kern="1200" dirty="0">
                          <a:solidFill>
                            <a:schemeClr val="dk1"/>
                          </a:solidFill>
                          <a:effectLst/>
                          <a:latin typeface="+mn-lt"/>
                          <a:ea typeface="+mn-ea"/>
                          <a:cs typeface="+mn-cs"/>
                          <a:hlinkClick r:id="rId8"/>
                        </a:rPr>
                        <a:t>PDF</a:t>
                      </a:r>
                      <a:endParaRPr lang="en-US" dirty="0"/>
                    </a:p>
                  </a:txBody>
                  <a:tcPr/>
                </a:tc>
                <a:tc>
                  <a:txBody>
                    <a:bodyPr/>
                    <a:lstStyle/>
                    <a:p>
                      <a:pPr algn="ctr"/>
                      <a:r>
                        <a:rPr lang="en-US" sz="1800" b="0" i="0" u="none" strike="noStrike" kern="1200" dirty="0">
                          <a:solidFill>
                            <a:schemeClr val="dk1"/>
                          </a:solidFill>
                          <a:effectLst/>
                          <a:latin typeface="+mn-lt"/>
                          <a:ea typeface="+mn-ea"/>
                          <a:cs typeface="+mn-cs"/>
                          <a:hlinkClick r:id="rId9"/>
                        </a:rPr>
                        <a:t>Online (Preferred Method)</a:t>
                      </a:r>
                      <a:endParaRPr lang="en-US" dirty="0"/>
                    </a:p>
                  </a:txBody>
                  <a:tcPr/>
                </a:tc>
                <a:tc>
                  <a:txBody>
                    <a:bodyPr/>
                    <a:lstStyle/>
                    <a:p>
                      <a:pPr algn="ctr"/>
                      <a:r>
                        <a:rPr lang="en-US" sz="1800" b="0" i="0" u="sng" kern="1200" dirty="0">
                          <a:solidFill>
                            <a:schemeClr val="dk1"/>
                          </a:solidFill>
                          <a:effectLst/>
                          <a:latin typeface="+mn-lt"/>
                          <a:ea typeface="+mn-ea"/>
                          <a:cs typeface="+mn-cs"/>
                          <a:hlinkClick r:id="rId10"/>
                        </a:rPr>
                        <a:t>365</a:t>
                      </a:r>
                      <a:endParaRPr lang="en-US" dirty="0"/>
                    </a:p>
                  </a:txBody>
                  <a:tcPr/>
                </a:tc>
                <a:tc>
                  <a:txBody>
                    <a:bodyPr/>
                    <a:lstStyle/>
                    <a:p>
                      <a:pPr algn="ctr"/>
                      <a:r>
                        <a:rPr lang="en-US" dirty="0"/>
                        <a:t>8/1</a:t>
                      </a:r>
                    </a:p>
                  </a:txBody>
                  <a:tcPr/>
                </a:tc>
                <a:extLst>
                  <a:ext uri="{0D108BD9-81ED-4DB2-BD59-A6C34878D82A}">
                    <a16:rowId xmlns:a16="http://schemas.microsoft.com/office/drawing/2014/main" val="2139989716"/>
                  </a:ext>
                </a:extLst>
              </a:tr>
              <a:tr h="370840">
                <a:tc>
                  <a:txBody>
                    <a:bodyPr/>
                    <a:lstStyle/>
                    <a:p>
                      <a:pPr algn="ctr"/>
                      <a:r>
                        <a:rPr lang="en-US" dirty="0"/>
                        <a:t>10784</a:t>
                      </a:r>
                    </a:p>
                  </a:txBody>
                  <a:tcPr/>
                </a:tc>
                <a:tc>
                  <a:txBody>
                    <a:bodyPr/>
                    <a:lstStyle/>
                    <a:p>
                      <a:r>
                        <a:rPr lang="en-US" dirty="0"/>
                        <a:t>Fraternal Programs Report</a:t>
                      </a:r>
                    </a:p>
                  </a:txBody>
                  <a:tcPr/>
                </a:tc>
                <a:tc>
                  <a:txBody>
                    <a:bodyPr/>
                    <a:lstStyle/>
                    <a:p>
                      <a:pPr algn="ctr"/>
                      <a:r>
                        <a:rPr lang="en-US" dirty="0"/>
                        <a:t>N/A</a:t>
                      </a:r>
                    </a:p>
                  </a:txBody>
                  <a:tcPr/>
                </a:tc>
                <a:tc>
                  <a:txBody>
                    <a:bodyPr/>
                    <a:lstStyle/>
                    <a:p>
                      <a:pPr algn="ctr"/>
                      <a:r>
                        <a:rPr lang="en-US" sz="1800" b="0" i="1" u="sng" kern="1200" dirty="0">
                          <a:solidFill>
                            <a:schemeClr val="dk1"/>
                          </a:solidFill>
                          <a:effectLst/>
                          <a:latin typeface="+mn-lt"/>
                          <a:ea typeface="+mn-ea"/>
                          <a:cs typeface="+mn-cs"/>
                          <a:hlinkClick r:id="rId11"/>
                        </a:rPr>
                        <a:t>Enter Online</a:t>
                      </a:r>
                      <a:endParaRPr lang="en-US" dirty="0"/>
                    </a:p>
                  </a:txBody>
                  <a:tcPr/>
                </a:tc>
                <a:tc>
                  <a:txBody>
                    <a:bodyPr/>
                    <a:lstStyle/>
                    <a:p>
                      <a:pPr algn="ctr"/>
                      <a:r>
                        <a:rPr lang="en-US" dirty="0"/>
                        <a:t>N/A</a:t>
                      </a:r>
                    </a:p>
                  </a:txBody>
                  <a:tcPr/>
                </a:tc>
                <a:tc>
                  <a:txBody>
                    <a:bodyPr/>
                    <a:lstStyle/>
                    <a:p>
                      <a:pPr algn="ctr"/>
                      <a:r>
                        <a:rPr lang="en-US" dirty="0"/>
                        <a:t>Every Month</a:t>
                      </a:r>
                    </a:p>
                  </a:txBody>
                  <a:tcPr/>
                </a:tc>
                <a:extLst>
                  <a:ext uri="{0D108BD9-81ED-4DB2-BD59-A6C34878D82A}">
                    <a16:rowId xmlns:a16="http://schemas.microsoft.com/office/drawing/2014/main" val="1291050505"/>
                  </a:ext>
                </a:extLst>
              </a:tr>
              <a:tr h="370840">
                <a:tc>
                  <a:txBody>
                    <a:bodyPr/>
                    <a:lstStyle/>
                    <a:p>
                      <a:pPr algn="ctr"/>
                      <a:r>
                        <a:rPr lang="en-US" dirty="0"/>
                        <a:t>SP-7</a:t>
                      </a:r>
                    </a:p>
                  </a:txBody>
                  <a:tcPr/>
                </a:tc>
                <a:tc>
                  <a:txBody>
                    <a:bodyPr/>
                    <a:lstStyle/>
                    <a:p>
                      <a:r>
                        <a:rPr lang="en-US" dirty="0"/>
                        <a:t>Columbian Award Form</a:t>
                      </a:r>
                    </a:p>
                  </a:txBody>
                  <a:tcPr/>
                </a:tc>
                <a:tc>
                  <a:txBody>
                    <a:bodyPr/>
                    <a:lstStyle/>
                    <a:p>
                      <a:pPr algn="ctr"/>
                      <a:r>
                        <a:rPr lang="en-US" sz="1800" b="0" i="0" u="none" strike="noStrike" kern="1200" dirty="0">
                          <a:solidFill>
                            <a:schemeClr val="dk1"/>
                          </a:solidFill>
                          <a:effectLst/>
                          <a:latin typeface="+mn-lt"/>
                          <a:ea typeface="+mn-ea"/>
                          <a:cs typeface="+mn-cs"/>
                          <a:hlinkClick r:id="rId12"/>
                        </a:rPr>
                        <a:t>PDF</a:t>
                      </a:r>
                      <a:endParaRPr lang="en-US" dirty="0"/>
                    </a:p>
                  </a:txBody>
                  <a:tcPr/>
                </a:tc>
                <a:tc>
                  <a:txBody>
                    <a:bodyPr/>
                    <a:lstStyle/>
                    <a:p>
                      <a:pPr algn="ctr"/>
                      <a:r>
                        <a:rPr lang="en-US" sz="1800" b="0" i="0" u="none" strike="noStrike" kern="1200" dirty="0">
                          <a:solidFill>
                            <a:schemeClr val="dk1"/>
                          </a:solidFill>
                          <a:effectLst/>
                          <a:latin typeface="+mn-lt"/>
                          <a:ea typeface="+mn-ea"/>
                          <a:cs typeface="+mn-cs"/>
                          <a:hlinkClick r:id="rId13"/>
                        </a:rPr>
                        <a:t>Online (Preferred Method)</a:t>
                      </a:r>
                      <a:endParaRPr lang="en-US" dirty="0"/>
                    </a:p>
                  </a:txBody>
                  <a:tcPr/>
                </a:tc>
                <a:tc>
                  <a:txBody>
                    <a:bodyPr/>
                    <a:lstStyle/>
                    <a:p>
                      <a:pPr algn="ctr"/>
                      <a:r>
                        <a:rPr lang="en-US" sz="1800" dirty="0">
                          <a:solidFill>
                            <a:schemeClr val="bg1">
                              <a:lumMod val="50000"/>
                            </a:schemeClr>
                          </a:solidFill>
                          <a:hlinkClick r:id="rId14">
                            <a:extLst>
                              <a:ext uri="{A12FA001-AC4F-418D-AE19-62706E023703}">
                                <ahyp:hlinkClr xmlns:ahyp="http://schemas.microsoft.com/office/drawing/2018/hyperlinkcolor" val="tx"/>
                              </a:ext>
                            </a:extLst>
                          </a:hlinkClick>
                        </a:rPr>
                        <a:t>SP-7</a:t>
                      </a:r>
                      <a:endParaRPr lang="en-US" sz="1800" dirty="0">
                        <a:solidFill>
                          <a:schemeClr val="bg1">
                            <a:lumMod val="50000"/>
                          </a:schemeClr>
                        </a:solidFill>
                      </a:endParaRPr>
                    </a:p>
                  </a:txBody>
                  <a:tcPr/>
                </a:tc>
                <a:tc>
                  <a:txBody>
                    <a:bodyPr/>
                    <a:lstStyle/>
                    <a:p>
                      <a:pPr algn="ctr"/>
                      <a:r>
                        <a:rPr lang="en-US" dirty="0"/>
                        <a:t>6/30</a:t>
                      </a:r>
                    </a:p>
                  </a:txBody>
                  <a:tcPr/>
                </a:tc>
                <a:extLst>
                  <a:ext uri="{0D108BD9-81ED-4DB2-BD59-A6C34878D82A}">
                    <a16:rowId xmlns:a16="http://schemas.microsoft.com/office/drawing/2014/main" val="2753163475"/>
                  </a:ext>
                </a:extLst>
              </a:tr>
              <a:tr h="370840">
                <a:tc>
                  <a:txBody>
                    <a:bodyPr/>
                    <a:lstStyle/>
                    <a:p>
                      <a:pPr algn="ctr"/>
                      <a:r>
                        <a:rPr lang="en-US" dirty="0"/>
                        <a:t>1728</a:t>
                      </a:r>
                    </a:p>
                  </a:txBody>
                  <a:tcPr/>
                </a:tc>
                <a:tc>
                  <a:txBody>
                    <a:bodyPr/>
                    <a:lstStyle/>
                    <a:p>
                      <a:r>
                        <a:rPr lang="en-US" dirty="0"/>
                        <a:t>Annual Survey of Fraternal Activity</a:t>
                      </a:r>
                    </a:p>
                  </a:txBody>
                  <a:tcPr/>
                </a:tc>
                <a:tc>
                  <a:txBody>
                    <a:bodyPr/>
                    <a:lstStyle/>
                    <a:p>
                      <a:pPr algn="ctr"/>
                      <a:r>
                        <a:rPr lang="en-US" sz="1800" b="0" i="0" u="none" strike="noStrike" kern="1200" dirty="0">
                          <a:solidFill>
                            <a:schemeClr val="dk1"/>
                          </a:solidFill>
                          <a:effectLst/>
                          <a:latin typeface="+mn-lt"/>
                          <a:ea typeface="+mn-ea"/>
                          <a:cs typeface="+mn-cs"/>
                          <a:hlinkClick r:id="rId15"/>
                        </a:rPr>
                        <a:t>PDF</a:t>
                      </a:r>
                      <a:endParaRPr lang="en-US" dirty="0"/>
                    </a:p>
                  </a:txBody>
                  <a:tcPr/>
                </a:tc>
                <a:tc>
                  <a:txBody>
                    <a:bodyPr/>
                    <a:lstStyle/>
                    <a:p>
                      <a:pPr algn="ctr"/>
                      <a:r>
                        <a:rPr lang="en-US" sz="1800" b="0" i="0" u="none" strike="noStrike" kern="1200" dirty="0">
                          <a:solidFill>
                            <a:schemeClr val="dk1"/>
                          </a:solidFill>
                          <a:effectLst/>
                          <a:latin typeface="+mn-lt"/>
                          <a:ea typeface="+mn-ea"/>
                          <a:cs typeface="+mn-cs"/>
                          <a:hlinkClick r:id="rId16"/>
                        </a:rPr>
                        <a:t>Online (Preferred Method)</a:t>
                      </a:r>
                      <a:endParaRPr lang="en-US" dirty="0"/>
                    </a:p>
                  </a:txBody>
                  <a:tcPr/>
                </a:tc>
                <a:tc>
                  <a:txBody>
                    <a:bodyPr/>
                    <a:lstStyle/>
                    <a:p>
                      <a:pPr algn="ctr"/>
                      <a:r>
                        <a:rPr lang="en-US" dirty="0"/>
                        <a:t>Page 2</a:t>
                      </a:r>
                    </a:p>
                  </a:txBody>
                  <a:tcPr/>
                </a:tc>
                <a:tc>
                  <a:txBody>
                    <a:bodyPr/>
                    <a:lstStyle/>
                    <a:p>
                      <a:pPr algn="ctr"/>
                      <a:r>
                        <a:rPr lang="en-US" dirty="0"/>
                        <a:t>1/31</a:t>
                      </a:r>
                    </a:p>
                  </a:txBody>
                  <a:tcPr/>
                </a:tc>
                <a:extLst>
                  <a:ext uri="{0D108BD9-81ED-4DB2-BD59-A6C34878D82A}">
                    <a16:rowId xmlns:a16="http://schemas.microsoft.com/office/drawing/2014/main" val="2801738490"/>
                  </a:ext>
                </a:extLst>
              </a:tr>
              <a:tr h="370840">
                <a:tc>
                  <a:txBody>
                    <a:bodyPr/>
                    <a:lstStyle/>
                    <a:p>
                      <a:pPr algn="ctr"/>
                      <a:r>
                        <a:rPr lang="en-US" dirty="0"/>
                        <a:t>1295</a:t>
                      </a:r>
                    </a:p>
                  </a:txBody>
                  <a:tcPr/>
                </a:tc>
                <a:tc>
                  <a:txBody>
                    <a:bodyPr/>
                    <a:lstStyle/>
                    <a:p>
                      <a:r>
                        <a:rPr lang="en-US" dirty="0"/>
                        <a:t>Semi-Annual Audit</a:t>
                      </a:r>
                    </a:p>
                  </a:txBody>
                  <a:tcPr/>
                </a:tc>
                <a:tc>
                  <a:txBody>
                    <a:bodyPr/>
                    <a:lstStyle/>
                    <a:p>
                      <a:pPr algn="ctr"/>
                      <a:r>
                        <a:rPr lang="en-US" sz="1800" b="0" i="0" u="none" strike="noStrike" kern="1200" dirty="0">
                          <a:solidFill>
                            <a:schemeClr val="dk1"/>
                          </a:solidFill>
                          <a:effectLst/>
                          <a:latin typeface="+mn-lt"/>
                          <a:ea typeface="+mn-ea"/>
                          <a:cs typeface="+mn-cs"/>
                          <a:hlinkClick r:id="rId17"/>
                        </a:rPr>
                        <a:t>PDF</a:t>
                      </a:r>
                      <a:endParaRPr lang="en-US" dirty="0"/>
                    </a:p>
                  </a:txBody>
                  <a:tcPr/>
                </a:tc>
                <a:tc>
                  <a:txBody>
                    <a:bodyPr/>
                    <a:lstStyle/>
                    <a:p>
                      <a:pPr algn="ctr"/>
                      <a:r>
                        <a:rPr lang="en-US" sz="1800" b="0" i="0" u="none" strike="noStrike" kern="1200" dirty="0">
                          <a:solidFill>
                            <a:schemeClr val="dk1"/>
                          </a:solidFill>
                          <a:effectLst/>
                          <a:latin typeface="+mn-lt"/>
                          <a:ea typeface="+mn-ea"/>
                          <a:cs typeface="+mn-cs"/>
                          <a:hlinkClick r:id="rId18"/>
                        </a:rPr>
                        <a:t>Online (Preferred Method)</a:t>
                      </a:r>
                      <a:endParaRPr lang="en-US" dirty="0"/>
                    </a:p>
                  </a:txBody>
                  <a:tcPr/>
                </a:tc>
                <a:tc>
                  <a:txBody>
                    <a:bodyPr/>
                    <a:lstStyle/>
                    <a:p>
                      <a:pPr algn="ctr"/>
                      <a:r>
                        <a:rPr lang="en-US" sz="1800" b="0" i="0" u="sng" kern="1200" dirty="0">
                          <a:solidFill>
                            <a:schemeClr val="dk1"/>
                          </a:solidFill>
                          <a:effectLst/>
                          <a:latin typeface="+mn-lt"/>
                          <a:ea typeface="+mn-ea"/>
                          <a:cs typeface="+mn-cs"/>
                          <a:hlinkClick r:id="rId19"/>
                        </a:rPr>
                        <a:t>1295</a:t>
                      </a:r>
                      <a:endParaRPr lang="en-US" dirty="0"/>
                    </a:p>
                  </a:txBody>
                  <a:tcPr/>
                </a:tc>
                <a:tc>
                  <a:txBody>
                    <a:bodyPr/>
                    <a:lstStyle/>
                    <a:p>
                      <a:pPr algn="ctr"/>
                      <a:r>
                        <a:rPr lang="en-US" dirty="0"/>
                        <a:t>2/15 &amp; 8/15</a:t>
                      </a:r>
                    </a:p>
                  </a:txBody>
                  <a:tcPr/>
                </a:tc>
                <a:extLst>
                  <a:ext uri="{0D108BD9-81ED-4DB2-BD59-A6C34878D82A}">
                    <a16:rowId xmlns:a16="http://schemas.microsoft.com/office/drawing/2014/main" val="4264359614"/>
                  </a:ext>
                </a:extLst>
              </a:tr>
              <a:tr h="370840">
                <a:tc>
                  <a:txBody>
                    <a:bodyPr/>
                    <a:lstStyle/>
                    <a:p>
                      <a:pPr algn="ctr"/>
                      <a:r>
                        <a:rPr lang="en-US" dirty="0"/>
                        <a:t>4584</a:t>
                      </a:r>
                    </a:p>
                  </a:txBody>
                  <a:tcPr/>
                </a:tc>
                <a:tc>
                  <a:txBody>
                    <a:bodyPr/>
                    <a:lstStyle/>
                    <a:p>
                      <a:r>
                        <a:rPr lang="en-US" dirty="0"/>
                        <a:t>Special Olympics</a:t>
                      </a:r>
                    </a:p>
                  </a:txBody>
                  <a:tcPr/>
                </a:tc>
                <a:tc>
                  <a:txBody>
                    <a:bodyPr/>
                    <a:lstStyle/>
                    <a:p>
                      <a:pPr algn="ctr"/>
                      <a:r>
                        <a:rPr lang="en-US" sz="1800" b="0" i="0" u="none" strike="noStrike" kern="1200" dirty="0">
                          <a:solidFill>
                            <a:schemeClr val="dk1"/>
                          </a:solidFill>
                          <a:effectLst/>
                          <a:latin typeface="+mn-lt"/>
                          <a:ea typeface="+mn-ea"/>
                          <a:cs typeface="+mn-cs"/>
                          <a:hlinkClick r:id="rId20"/>
                        </a:rPr>
                        <a:t>#4584</a:t>
                      </a:r>
                      <a:endParaRPr lang="en-US" dirty="0"/>
                    </a:p>
                  </a:txBody>
                  <a:tcPr/>
                </a:tc>
                <a:tc>
                  <a:txBody>
                    <a:bodyPr/>
                    <a:lstStyle/>
                    <a:p>
                      <a:pPr algn="ctr"/>
                      <a:r>
                        <a:rPr lang="en-US" dirty="0"/>
                        <a:t>N/A</a:t>
                      </a:r>
                    </a:p>
                  </a:txBody>
                  <a:tcPr/>
                </a:tc>
                <a:tc>
                  <a:txBody>
                    <a:bodyPr/>
                    <a:lstStyle/>
                    <a:p>
                      <a:pPr algn="ctr"/>
                      <a:r>
                        <a:rPr lang="en-US" sz="1800" b="0" i="0" u="sng" kern="1200" dirty="0">
                          <a:solidFill>
                            <a:schemeClr val="dk1"/>
                          </a:solidFill>
                          <a:effectLst/>
                          <a:latin typeface="+mn-lt"/>
                          <a:ea typeface="+mn-ea"/>
                          <a:cs typeface="+mn-cs"/>
                          <a:hlinkClick r:id="rId21"/>
                        </a:rPr>
                        <a:t>4584</a:t>
                      </a:r>
                      <a:endParaRPr lang="en-US" dirty="0"/>
                    </a:p>
                  </a:txBody>
                  <a:tcPr/>
                </a:tc>
                <a:tc>
                  <a:txBody>
                    <a:bodyPr/>
                    <a:lstStyle/>
                    <a:p>
                      <a:pPr algn="ctr"/>
                      <a:r>
                        <a:rPr lang="en-US" dirty="0"/>
                        <a:t>1/31</a:t>
                      </a:r>
                    </a:p>
                  </a:txBody>
                  <a:tcPr/>
                </a:tc>
                <a:extLst>
                  <a:ext uri="{0D108BD9-81ED-4DB2-BD59-A6C34878D82A}">
                    <a16:rowId xmlns:a16="http://schemas.microsoft.com/office/drawing/2014/main" val="1314031134"/>
                  </a:ext>
                </a:extLst>
              </a:tr>
            </a:tbl>
          </a:graphicData>
        </a:graphic>
      </p:graphicFrame>
    </p:spTree>
    <p:extLst>
      <p:ext uri="{BB962C8B-B14F-4D97-AF65-F5344CB8AC3E}">
        <p14:creationId xmlns:p14="http://schemas.microsoft.com/office/powerpoint/2010/main" val="114730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909C-5170-46DF-8E9A-E71DB4B4FC1A}"/>
              </a:ext>
            </a:extLst>
          </p:cNvPr>
          <p:cNvSpPr>
            <a:spLocks noGrp="1"/>
          </p:cNvSpPr>
          <p:nvPr>
            <p:ph type="title"/>
          </p:nvPr>
        </p:nvSpPr>
        <p:spPr>
          <a:xfrm>
            <a:off x="762000" y="228600"/>
            <a:ext cx="9753600" cy="1143000"/>
          </a:xfrm>
        </p:spPr>
        <p:txBody>
          <a:bodyPr/>
          <a:lstStyle/>
          <a:p>
            <a:r>
              <a:rPr lang="en-US" dirty="0"/>
              <a:t>2.3 Mentor and Develop your leaders</a:t>
            </a:r>
          </a:p>
        </p:txBody>
      </p:sp>
      <p:sp>
        <p:nvSpPr>
          <p:cNvPr id="3" name="Content Placeholder 2">
            <a:extLst>
              <a:ext uri="{FF2B5EF4-FFF2-40B4-BE49-F238E27FC236}">
                <a16:creationId xmlns:a16="http://schemas.microsoft.com/office/drawing/2014/main" id="{5DDBC8B1-0D53-493B-8201-000E81A51743}"/>
              </a:ext>
            </a:extLst>
          </p:cNvPr>
          <p:cNvSpPr>
            <a:spLocks noGrp="1"/>
          </p:cNvSpPr>
          <p:nvPr>
            <p:ph idx="1"/>
          </p:nvPr>
        </p:nvSpPr>
        <p:spPr>
          <a:xfrm>
            <a:off x="1676400" y="1219200"/>
            <a:ext cx="9601200" cy="4800600"/>
          </a:xfrm>
        </p:spPr>
        <p:txBody>
          <a:bodyPr/>
          <a:lstStyle/>
          <a:p>
            <a:pPr>
              <a:spcBef>
                <a:spcPts val="300"/>
              </a:spcBef>
            </a:pPr>
            <a:r>
              <a:rPr lang="en-US" b="1" dirty="0"/>
              <a:t>Show you care about (and appreciate) them</a:t>
            </a:r>
            <a:endParaRPr lang="en-US" sz="2400" dirty="0"/>
          </a:p>
          <a:p>
            <a:pPr>
              <a:spcBef>
                <a:spcPts val="300"/>
              </a:spcBef>
            </a:pPr>
            <a:r>
              <a:rPr lang="en-US" b="1" dirty="0"/>
              <a:t>Provide “Appropriate level of” Direction</a:t>
            </a:r>
          </a:p>
          <a:p>
            <a:pPr>
              <a:spcBef>
                <a:spcPts val="300"/>
              </a:spcBef>
            </a:pPr>
            <a:r>
              <a:rPr lang="en-US" b="1" dirty="0"/>
              <a:t>Let them do their job</a:t>
            </a:r>
          </a:p>
          <a:p>
            <a:pPr>
              <a:spcBef>
                <a:spcPts val="300"/>
              </a:spcBef>
            </a:pPr>
            <a:r>
              <a:rPr lang="en-US" b="1" dirty="0"/>
              <a:t>Have Subject Matter Experts teach others</a:t>
            </a:r>
          </a:p>
          <a:p>
            <a:pPr>
              <a:spcBef>
                <a:spcPts val="300"/>
              </a:spcBef>
            </a:pPr>
            <a:r>
              <a:rPr lang="en-US" b="1" dirty="0"/>
              <a:t>Work with your weakest leaders</a:t>
            </a:r>
          </a:p>
          <a:p>
            <a:pPr>
              <a:spcBef>
                <a:spcPts val="300"/>
              </a:spcBef>
            </a:pPr>
            <a:r>
              <a:rPr lang="en-US" b="1" dirty="0"/>
              <a:t>Do they have backups and/or replacements?</a:t>
            </a:r>
          </a:p>
          <a:p>
            <a:pPr>
              <a:spcBef>
                <a:spcPts val="300"/>
              </a:spcBef>
            </a:pPr>
            <a:r>
              <a:rPr lang="en-US" b="1" dirty="0"/>
              <a:t>What do they want to do next?</a:t>
            </a:r>
          </a:p>
          <a:p>
            <a:pPr>
              <a:spcBef>
                <a:spcPts val="300"/>
              </a:spcBef>
            </a:pPr>
            <a:r>
              <a:rPr lang="en-US" b="1" dirty="0"/>
              <a:t>Are they having fun?</a:t>
            </a:r>
          </a:p>
          <a:p>
            <a:pPr>
              <a:spcBef>
                <a:spcPts val="300"/>
              </a:spcBef>
            </a:pPr>
            <a:r>
              <a:rPr lang="en-US" b="1" dirty="0"/>
              <a:t>Are they people who want to move up?</a:t>
            </a:r>
          </a:p>
        </p:txBody>
      </p:sp>
      <p:pic>
        <p:nvPicPr>
          <p:cNvPr id="5" name="Picture 4">
            <a:hlinkClick r:id="rId2" action="ppaction://hlinksldjump"/>
            <a:extLst>
              <a:ext uri="{FF2B5EF4-FFF2-40B4-BE49-F238E27FC236}">
                <a16:creationId xmlns:a16="http://schemas.microsoft.com/office/drawing/2014/main" id="{C8826A08-2CAC-4378-A6E2-86BFFC56C51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Tree>
    <p:extLst>
      <p:ext uri="{BB962C8B-B14F-4D97-AF65-F5344CB8AC3E}">
        <p14:creationId xmlns:p14="http://schemas.microsoft.com/office/powerpoint/2010/main" val="269788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332A-0A4F-415E-AF1A-042F93BD5C84}"/>
              </a:ext>
            </a:extLst>
          </p:cNvPr>
          <p:cNvSpPr>
            <a:spLocks noGrp="1"/>
          </p:cNvSpPr>
          <p:nvPr>
            <p:ph type="title"/>
          </p:nvPr>
        </p:nvSpPr>
        <p:spPr>
          <a:xfrm>
            <a:off x="838200" y="381000"/>
            <a:ext cx="7467600" cy="1143000"/>
          </a:xfrm>
        </p:spPr>
        <p:txBody>
          <a:bodyPr/>
          <a:lstStyle/>
          <a:p>
            <a:r>
              <a:rPr lang="en-US" dirty="0"/>
              <a:t>3. Running Successful Meetings</a:t>
            </a:r>
          </a:p>
        </p:txBody>
      </p:sp>
      <p:pic>
        <p:nvPicPr>
          <p:cNvPr id="4" name="Picture 3">
            <a:hlinkClick r:id="rId2" action="ppaction://hlinksldjump"/>
            <a:extLst>
              <a:ext uri="{FF2B5EF4-FFF2-40B4-BE49-F238E27FC236}">
                <a16:creationId xmlns:a16="http://schemas.microsoft.com/office/drawing/2014/main" id="{C05C13EC-AA66-4CDF-B13C-4F9A5C428F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10" name="Content Placeholder 2">
            <a:extLst>
              <a:ext uri="{FF2B5EF4-FFF2-40B4-BE49-F238E27FC236}">
                <a16:creationId xmlns:a16="http://schemas.microsoft.com/office/drawing/2014/main" id="{FEFC25DA-DFBD-48C0-B33B-E91798084A5A}"/>
              </a:ext>
            </a:extLst>
          </p:cNvPr>
          <p:cNvSpPr>
            <a:spLocks noGrp="1"/>
          </p:cNvSpPr>
          <p:nvPr>
            <p:ph idx="1"/>
          </p:nvPr>
        </p:nvSpPr>
        <p:spPr>
          <a:xfrm>
            <a:off x="990600" y="1524000"/>
            <a:ext cx="7924800" cy="3886200"/>
          </a:xfrm>
        </p:spPr>
        <p:txBody>
          <a:bodyPr/>
          <a:lstStyle/>
          <a:p>
            <a:pPr marL="514350" indent="-514350">
              <a:spcBef>
                <a:spcPts val="600"/>
              </a:spcBef>
              <a:buFont typeface="+mj-lt"/>
              <a:buAutoNum type="arabicPeriod"/>
            </a:pPr>
            <a:r>
              <a:rPr lang="en-US" b="1" dirty="0"/>
              <a:t>Why are “Good” meetings so important?</a:t>
            </a:r>
          </a:p>
          <a:p>
            <a:pPr marL="514350" indent="-514350">
              <a:spcBef>
                <a:spcPts val="600"/>
              </a:spcBef>
              <a:buFont typeface="+mj-lt"/>
              <a:buAutoNum type="arabicPeriod"/>
            </a:pPr>
            <a:r>
              <a:rPr lang="en-US" b="1" dirty="0"/>
              <a:t>Grand Knight – Roles &amp; Responsibilities</a:t>
            </a:r>
          </a:p>
          <a:p>
            <a:pPr marL="514350" indent="-514350">
              <a:spcBef>
                <a:spcPts val="600"/>
              </a:spcBef>
              <a:buFont typeface="+mj-lt"/>
              <a:buAutoNum type="arabicPeriod"/>
            </a:pPr>
            <a:r>
              <a:rPr lang="en-US" b="1" dirty="0"/>
              <a:t>Officers vs. General Meetings</a:t>
            </a:r>
            <a:endParaRPr lang="en-US" dirty="0"/>
          </a:p>
          <a:p>
            <a:pPr marL="514350" indent="-514350">
              <a:spcBef>
                <a:spcPts val="600"/>
              </a:spcBef>
              <a:buFont typeface="+mj-lt"/>
              <a:buAutoNum type="arabicPeriod"/>
            </a:pPr>
            <a:r>
              <a:rPr lang="en-US" b="1" dirty="0"/>
              <a:t>New meeting guidelines from Supreme</a:t>
            </a:r>
          </a:p>
          <a:p>
            <a:pPr marL="514350" indent="-514350">
              <a:spcBef>
                <a:spcPts val="600"/>
              </a:spcBef>
              <a:buFont typeface="+mj-lt"/>
              <a:buAutoNum type="arabicPeriod"/>
            </a:pPr>
            <a:r>
              <a:rPr lang="en-US" b="1" dirty="0"/>
              <a:t>Before the meeting - Preparation</a:t>
            </a:r>
          </a:p>
          <a:p>
            <a:pPr marL="514350" indent="-514350">
              <a:spcBef>
                <a:spcPts val="600"/>
              </a:spcBef>
              <a:buFont typeface="+mj-lt"/>
              <a:buAutoNum type="arabicPeriod"/>
            </a:pPr>
            <a:r>
              <a:rPr lang="en-US" b="1" dirty="0"/>
              <a:t>During the meeting – Effective Execution</a:t>
            </a:r>
          </a:p>
          <a:p>
            <a:pPr marL="514350" indent="-514350">
              <a:spcBef>
                <a:spcPts val="600"/>
              </a:spcBef>
              <a:buFont typeface="+mj-lt"/>
              <a:buAutoNum type="arabicPeriod"/>
            </a:pPr>
            <a:r>
              <a:rPr lang="en-US" b="1" dirty="0"/>
              <a:t>After the meeting – Follow Up</a:t>
            </a:r>
          </a:p>
        </p:txBody>
      </p:sp>
      <p:sp>
        <p:nvSpPr>
          <p:cNvPr id="6" name="Rectangle: Rounded Corners 5">
            <a:extLst>
              <a:ext uri="{FF2B5EF4-FFF2-40B4-BE49-F238E27FC236}">
                <a16:creationId xmlns:a16="http://schemas.microsoft.com/office/drawing/2014/main" id="{701362DB-F7AB-46FC-9E5C-969B6BE877B1}"/>
              </a:ext>
            </a:extLst>
          </p:cNvPr>
          <p:cNvSpPr/>
          <p:nvPr/>
        </p:nvSpPr>
        <p:spPr>
          <a:xfrm>
            <a:off x="8901277" y="767231"/>
            <a:ext cx="3021082" cy="2749142"/>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marL="461963" algn="ctr"/>
            <a:endParaRPr lang="en-US" sz="1400" dirty="0">
              <a:solidFill>
                <a:schemeClr val="bg2">
                  <a:lumMod val="50000"/>
                </a:schemeClr>
              </a:solidFill>
            </a:endParaRPr>
          </a:p>
          <a:p>
            <a:pPr marL="461963"/>
            <a:r>
              <a:rPr lang="en-US" sz="1400" dirty="0">
                <a:solidFill>
                  <a:schemeClr val="bg2">
                    <a:lumMod val="50000"/>
                  </a:schemeClr>
                </a:solidFill>
              </a:rPr>
              <a:t>Watch this video on how to run a successful council meeting</a:t>
            </a:r>
            <a:endParaRPr lang="en-US" dirty="0"/>
          </a:p>
        </p:txBody>
      </p:sp>
      <p:pic>
        <p:nvPicPr>
          <p:cNvPr id="8" name="Picture 2" descr="tip-uai-516x516 -">
            <a:extLst>
              <a:ext uri="{FF2B5EF4-FFF2-40B4-BE49-F238E27FC236}">
                <a16:creationId xmlns:a16="http://schemas.microsoft.com/office/drawing/2014/main" id="{54DCCDB8-D705-4CAA-8902-17FB84EB43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6552" y="767231"/>
            <a:ext cx="1513537" cy="15135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6"/>
            <a:extLst>
              <a:ext uri="{FF2B5EF4-FFF2-40B4-BE49-F238E27FC236}">
                <a16:creationId xmlns:a16="http://schemas.microsoft.com/office/drawing/2014/main" id="{A7F9F619-438E-405F-8882-19EFB97631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Effect>
                      <a14:saturation sat="0"/>
                    </a14:imgEffect>
                  </a14:imgLayer>
                </a14:imgProps>
              </a:ext>
            </a:extLst>
          </a:blip>
          <a:stretch>
            <a:fillRect/>
          </a:stretch>
        </p:blipFill>
        <p:spPr>
          <a:xfrm>
            <a:off x="9004715" y="2280768"/>
            <a:ext cx="497165" cy="434190"/>
          </a:xfrm>
          <a:prstGeom prst="rect">
            <a:avLst/>
          </a:prstGeom>
        </p:spPr>
      </p:pic>
      <p:pic>
        <p:nvPicPr>
          <p:cNvPr id="11" name="Picture 10">
            <a:extLst>
              <a:ext uri="{FF2B5EF4-FFF2-40B4-BE49-F238E27FC236}">
                <a16:creationId xmlns:a16="http://schemas.microsoft.com/office/drawing/2014/main" id="{4F1F55DD-77D7-4C2C-A444-30486F0B8ECA}"/>
              </a:ext>
            </a:extLst>
          </p:cNvPr>
          <p:cNvPicPr>
            <a:picLocks noChangeAspect="1"/>
          </p:cNvPicPr>
          <p:nvPr/>
        </p:nvPicPr>
        <p:blipFill>
          <a:blip r:embed="rId9"/>
          <a:stretch>
            <a:fillRect/>
          </a:stretch>
        </p:blipFill>
        <p:spPr>
          <a:xfrm>
            <a:off x="9802579" y="1130564"/>
            <a:ext cx="1972823" cy="981274"/>
          </a:xfrm>
          <a:prstGeom prst="rect">
            <a:avLst/>
          </a:prstGeom>
        </p:spPr>
      </p:pic>
      <p:pic>
        <p:nvPicPr>
          <p:cNvPr id="12" name="Picture 11">
            <a:hlinkClick r:id="rId10" action="ppaction://hlinksldjump"/>
            <a:extLst>
              <a:ext uri="{FF2B5EF4-FFF2-40B4-BE49-F238E27FC236}">
                <a16:creationId xmlns:a16="http://schemas.microsoft.com/office/drawing/2014/main" id="{0D3DFBB7-B266-40AE-ACD5-C9D1899B2F31}"/>
              </a:ext>
            </a:extLst>
          </p:cNvPr>
          <p:cNvPicPr>
            <a:picLocks noChangeAspect="1"/>
          </p:cNvPicPr>
          <p:nvPr/>
        </p:nvPicPr>
        <p:blipFill>
          <a:blip r:embed="rId11">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523130" y="1600200"/>
            <a:ext cx="467470" cy="408256"/>
          </a:xfrm>
          <a:prstGeom prst="rect">
            <a:avLst/>
          </a:prstGeom>
        </p:spPr>
      </p:pic>
      <p:pic>
        <p:nvPicPr>
          <p:cNvPr id="13" name="Picture 12">
            <a:hlinkClick r:id="rId12" action="ppaction://hlinksldjump"/>
            <a:extLst>
              <a:ext uri="{FF2B5EF4-FFF2-40B4-BE49-F238E27FC236}">
                <a16:creationId xmlns:a16="http://schemas.microsoft.com/office/drawing/2014/main" id="{1E987BAE-F78C-4960-B254-E2E76A4C26CF}"/>
              </a:ext>
            </a:extLst>
          </p:cNvPr>
          <p:cNvPicPr>
            <a:picLocks noChangeAspect="1"/>
          </p:cNvPicPr>
          <p:nvPr/>
        </p:nvPicPr>
        <p:blipFill>
          <a:blip r:embed="rId11">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523130" y="2158139"/>
            <a:ext cx="467470" cy="408256"/>
          </a:xfrm>
          <a:prstGeom prst="rect">
            <a:avLst/>
          </a:prstGeom>
        </p:spPr>
      </p:pic>
      <p:pic>
        <p:nvPicPr>
          <p:cNvPr id="14" name="Picture 13">
            <a:hlinkClick r:id="rId13" action="ppaction://hlinksldjump"/>
            <a:extLst>
              <a:ext uri="{FF2B5EF4-FFF2-40B4-BE49-F238E27FC236}">
                <a16:creationId xmlns:a16="http://schemas.microsoft.com/office/drawing/2014/main" id="{5D32AB05-3AE5-4EF1-AA81-061F2FFCAD65}"/>
              </a:ext>
            </a:extLst>
          </p:cNvPr>
          <p:cNvPicPr>
            <a:picLocks noChangeAspect="1"/>
          </p:cNvPicPr>
          <p:nvPr/>
        </p:nvPicPr>
        <p:blipFill>
          <a:blip r:embed="rId11">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523130" y="2714958"/>
            <a:ext cx="467470" cy="408256"/>
          </a:xfrm>
          <a:prstGeom prst="rect">
            <a:avLst/>
          </a:prstGeom>
        </p:spPr>
      </p:pic>
      <p:pic>
        <p:nvPicPr>
          <p:cNvPr id="15" name="Picture 14">
            <a:hlinkClick r:id="rId14" action="ppaction://hlinksldjump"/>
            <a:extLst>
              <a:ext uri="{FF2B5EF4-FFF2-40B4-BE49-F238E27FC236}">
                <a16:creationId xmlns:a16="http://schemas.microsoft.com/office/drawing/2014/main" id="{A9E54A19-E550-4174-817B-C7CA4AD6155F}"/>
              </a:ext>
            </a:extLst>
          </p:cNvPr>
          <p:cNvPicPr>
            <a:picLocks noChangeAspect="1"/>
          </p:cNvPicPr>
          <p:nvPr/>
        </p:nvPicPr>
        <p:blipFill>
          <a:blip r:embed="rId11">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523130" y="3271777"/>
            <a:ext cx="467470" cy="408256"/>
          </a:xfrm>
          <a:prstGeom prst="rect">
            <a:avLst/>
          </a:prstGeom>
        </p:spPr>
      </p:pic>
      <p:pic>
        <p:nvPicPr>
          <p:cNvPr id="16" name="Picture 15">
            <a:hlinkClick r:id="rId15" action="ppaction://hlinksldjump"/>
            <a:extLst>
              <a:ext uri="{FF2B5EF4-FFF2-40B4-BE49-F238E27FC236}">
                <a16:creationId xmlns:a16="http://schemas.microsoft.com/office/drawing/2014/main" id="{957E163F-D94C-499E-B7A6-85537551255A}"/>
              </a:ext>
            </a:extLst>
          </p:cNvPr>
          <p:cNvPicPr>
            <a:picLocks noChangeAspect="1"/>
          </p:cNvPicPr>
          <p:nvPr/>
        </p:nvPicPr>
        <p:blipFill>
          <a:blip r:embed="rId11">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523130" y="3829716"/>
            <a:ext cx="467470" cy="408256"/>
          </a:xfrm>
          <a:prstGeom prst="rect">
            <a:avLst/>
          </a:prstGeom>
        </p:spPr>
      </p:pic>
      <p:pic>
        <p:nvPicPr>
          <p:cNvPr id="17" name="Picture 16">
            <a:hlinkClick r:id="rId16" action="ppaction://hlinksldjump"/>
            <a:extLst>
              <a:ext uri="{FF2B5EF4-FFF2-40B4-BE49-F238E27FC236}">
                <a16:creationId xmlns:a16="http://schemas.microsoft.com/office/drawing/2014/main" id="{D7AB7ADC-2F16-46D4-AA3A-0BEDBBA330AD}"/>
              </a:ext>
            </a:extLst>
          </p:cNvPr>
          <p:cNvPicPr>
            <a:picLocks noChangeAspect="1"/>
          </p:cNvPicPr>
          <p:nvPr/>
        </p:nvPicPr>
        <p:blipFill>
          <a:blip r:embed="rId11">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523130" y="4386535"/>
            <a:ext cx="467470" cy="408256"/>
          </a:xfrm>
          <a:prstGeom prst="rect">
            <a:avLst/>
          </a:prstGeom>
        </p:spPr>
      </p:pic>
      <p:pic>
        <p:nvPicPr>
          <p:cNvPr id="18" name="Picture 17">
            <a:hlinkClick r:id="rId17" action="ppaction://hlinksldjump"/>
            <a:extLst>
              <a:ext uri="{FF2B5EF4-FFF2-40B4-BE49-F238E27FC236}">
                <a16:creationId xmlns:a16="http://schemas.microsoft.com/office/drawing/2014/main" id="{7C6FE07D-8A16-4FD8-8923-E5BADBB54BBA}"/>
              </a:ext>
            </a:extLst>
          </p:cNvPr>
          <p:cNvPicPr>
            <a:picLocks noChangeAspect="1"/>
          </p:cNvPicPr>
          <p:nvPr/>
        </p:nvPicPr>
        <p:blipFill>
          <a:blip r:embed="rId11">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523130" y="4943354"/>
            <a:ext cx="467470" cy="408256"/>
          </a:xfrm>
          <a:prstGeom prst="rect">
            <a:avLst/>
          </a:prstGeom>
        </p:spPr>
      </p:pic>
    </p:spTree>
    <p:extLst>
      <p:ext uri="{BB962C8B-B14F-4D97-AF65-F5344CB8AC3E}">
        <p14:creationId xmlns:p14="http://schemas.microsoft.com/office/powerpoint/2010/main" val="228042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95FB5-8B36-450F-A45E-0A05511C1443}"/>
              </a:ext>
            </a:extLst>
          </p:cNvPr>
          <p:cNvSpPr>
            <a:spLocks noGrp="1"/>
          </p:cNvSpPr>
          <p:nvPr>
            <p:ph idx="1"/>
          </p:nvPr>
        </p:nvSpPr>
        <p:spPr>
          <a:xfrm>
            <a:off x="762000" y="1524000"/>
            <a:ext cx="10744200" cy="4495800"/>
          </a:xfrm>
        </p:spPr>
        <p:txBody>
          <a:bodyPr/>
          <a:lstStyle/>
          <a:p>
            <a:pPr>
              <a:spcBef>
                <a:spcPts val="200"/>
              </a:spcBef>
            </a:pPr>
            <a:r>
              <a:rPr lang="en-US" dirty="0"/>
              <a:t>Poorly run meetings have negative consequences</a:t>
            </a:r>
          </a:p>
          <a:p>
            <a:pPr lvl="1">
              <a:spcBef>
                <a:spcPts val="200"/>
              </a:spcBef>
            </a:pPr>
            <a:r>
              <a:rPr lang="en-US" sz="2800" dirty="0"/>
              <a:t>Some people don’t come back (eventually they quit)</a:t>
            </a:r>
          </a:p>
          <a:p>
            <a:pPr lvl="1">
              <a:spcBef>
                <a:spcPts val="200"/>
              </a:spcBef>
            </a:pPr>
            <a:r>
              <a:rPr lang="en-US" sz="2800" dirty="0"/>
              <a:t>Impacts morale, frustration builds, and very little gets done</a:t>
            </a:r>
          </a:p>
          <a:p>
            <a:pPr>
              <a:spcBef>
                <a:spcPts val="200"/>
              </a:spcBef>
            </a:pPr>
            <a:r>
              <a:rPr lang="en-US" dirty="0"/>
              <a:t>Well run meetings have the opposite effect</a:t>
            </a:r>
          </a:p>
          <a:p>
            <a:pPr lvl="1">
              <a:spcBef>
                <a:spcPts val="200"/>
              </a:spcBef>
            </a:pPr>
            <a:r>
              <a:rPr lang="en-US" sz="2800" dirty="0"/>
              <a:t>Meeting attendance (over time) improves</a:t>
            </a:r>
          </a:p>
          <a:p>
            <a:pPr lvl="1">
              <a:spcBef>
                <a:spcPts val="200"/>
              </a:spcBef>
            </a:pPr>
            <a:r>
              <a:rPr lang="en-US" sz="2800" dirty="0"/>
              <a:t>People have fun, make friends and enjoy themselves</a:t>
            </a:r>
          </a:p>
          <a:p>
            <a:pPr lvl="1">
              <a:spcBef>
                <a:spcPts val="200"/>
              </a:spcBef>
            </a:pPr>
            <a:r>
              <a:rPr lang="en-US" sz="2800" dirty="0"/>
              <a:t>People feel like it was a good use of their time (effective)</a:t>
            </a:r>
          </a:p>
        </p:txBody>
      </p:sp>
      <p:sp>
        <p:nvSpPr>
          <p:cNvPr id="2" name="Title 1">
            <a:extLst>
              <a:ext uri="{FF2B5EF4-FFF2-40B4-BE49-F238E27FC236}">
                <a16:creationId xmlns:a16="http://schemas.microsoft.com/office/drawing/2014/main" id="{BC667FA2-B062-4794-9CDF-E31B1267BFD3}"/>
              </a:ext>
            </a:extLst>
          </p:cNvPr>
          <p:cNvSpPr>
            <a:spLocks noGrp="1"/>
          </p:cNvSpPr>
          <p:nvPr>
            <p:ph type="title"/>
          </p:nvPr>
        </p:nvSpPr>
        <p:spPr>
          <a:xfrm>
            <a:off x="762000" y="152400"/>
            <a:ext cx="10744200" cy="1143000"/>
          </a:xfrm>
        </p:spPr>
        <p:txBody>
          <a:bodyPr/>
          <a:lstStyle/>
          <a:p>
            <a:r>
              <a:rPr lang="en-US" dirty="0"/>
              <a:t>3.1 Why are “Good” meetings so important?</a:t>
            </a:r>
          </a:p>
        </p:txBody>
      </p:sp>
      <p:pic>
        <p:nvPicPr>
          <p:cNvPr id="6" name="Picture 5">
            <a:hlinkClick r:id="rId2" action="ppaction://hlinksldjump"/>
            <a:extLst>
              <a:ext uri="{FF2B5EF4-FFF2-40B4-BE49-F238E27FC236}">
                <a16:creationId xmlns:a16="http://schemas.microsoft.com/office/drawing/2014/main" id="{D6E303F2-D8B2-4433-ACE3-050D8988E3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Tree>
    <p:extLst>
      <p:ext uri="{BB962C8B-B14F-4D97-AF65-F5344CB8AC3E}">
        <p14:creationId xmlns:p14="http://schemas.microsoft.com/office/powerpoint/2010/main" val="391505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95FB5-8B36-450F-A45E-0A05511C1443}"/>
              </a:ext>
            </a:extLst>
          </p:cNvPr>
          <p:cNvSpPr>
            <a:spLocks noGrp="1"/>
          </p:cNvSpPr>
          <p:nvPr>
            <p:ph idx="1"/>
          </p:nvPr>
        </p:nvSpPr>
        <p:spPr>
          <a:xfrm>
            <a:off x="2743200" y="1219200"/>
            <a:ext cx="8839200" cy="5038516"/>
          </a:xfrm>
        </p:spPr>
        <p:txBody>
          <a:bodyPr/>
          <a:lstStyle/>
          <a:p>
            <a:pPr>
              <a:spcBef>
                <a:spcPts val="200"/>
              </a:spcBef>
            </a:pPr>
            <a:r>
              <a:rPr lang="en-US" sz="2800" b="1" dirty="0"/>
              <a:t>Facilitate</a:t>
            </a:r>
            <a:r>
              <a:rPr lang="en-US" sz="2800" dirty="0"/>
              <a:t> – Don’t dominate</a:t>
            </a:r>
          </a:p>
          <a:p>
            <a:pPr>
              <a:spcBef>
                <a:spcPts val="200"/>
              </a:spcBef>
            </a:pPr>
            <a:r>
              <a:rPr lang="en-US" sz="2800" b="1" dirty="0"/>
              <a:t>Have fun </a:t>
            </a:r>
            <a:r>
              <a:rPr lang="en-US" sz="2800" dirty="0"/>
              <a:t>– Meetings should be enjoyable</a:t>
            </a:r>
          </a:p>
          <a:p>
            <a:pPr>
              <a:spcBef>
                <a:spcPts val="200"/>
              </a:spcBef>
            </a:pPr>
            <a:r>
              <a:rPr lang="en-US" sz="2800" b="1" dirty="0"/>
              <a:t>Informative</a:t>
            </a:r>
            <a:r>
              <a:rPr lang="en-US" sz="2800" dirty="0"/>
              <a:t> – Communicate “only” valuable information</a:t>
            </a:r>
          </a:p>
          <a:p>
            <a:pPr>
              <a:spcBef>
                <a:spcPts val="200"/>
              </a:spcBef>
            </a:pPr>
            <a:r>
              <a:rPr lang="en-US" sz="2800" b="1" dirty="0"/>
              <a:t>Interesting</a:t>
            </a:r>
            <a:r>
              <a:rPr lang="en-US" sz="2800" dirty="0"/>
              <a:t> – Not boring</a:t>
            </a:r>
          </a:p>
          <a:p>
            <a:pPr>
              <a:spcBef>
                <a:spcPts val="200"/>
              </a:spcBef>
            </a:pPr>
            <a:r>
              <a:rPr lang="en-US" sz="2800" b="1" dirty="0"/>
              <a:t>Moving</a:t>
            </a:r>
            <a:r>
              <a:rPr lang="en-US" sz="2800" dirty="0"/>
              <a:t> – Don’t let things get off track</a:t>
            </a:r>
          </a:p>
          <a:p>
            <a:pPr marL="0" indent="0">
              <a:spcBef>
                <a:spcPts val="200"/>
              </a:spcBef>
              <a:buNone/>
            </a:pPr>
            <a:endParaRPr lang="en-US" sz="2800" dirty="0"/>
          </a:p>
          <a:p>
            <a:pPr marL="0" indent="0">
              <a:spcBef>
                <a:spcPts val="200"/>
              </a:spcBef>
              <a:buNone/>
            </a:pPr>
            <a:r>
              <a:rPr lang="en-US" sz="2800" b="1" dirty="0"/>
              <a:t>Goal</a:t>
            </a:r>
            <a:r>
              <a:rPr lang="en-US" sz="2800" dirty="0"/>
              <a:t> = Have your members leave the meeting saying…</a:t>
            </a:r>
          </a:p>
          <a:p>
            <a:pPr marL="0" indent="0">
              <a:spcBef>
                <a:spcPts val="200"/>
              </a:spcBef>
              <a:buNone/>
            </a:pPr>
            <a:r>
              <a:rPr lang="en-US" sz="2800" dirty="0"/>
              <a:t>	</a:t>
            </a:r>
            <a:r>
              <a:rPr lang="en-US" sz="2800" b="1" dirty="0"/>
              <a:t>“Wow!  That was a great meeting!”</a:t>
            </a:r>
          </a:p>
          <a:p>
            <a:pPr marL="0" indent="0">
              <a:spcBef>
                <a:spcPts val="200"/>
              </a:spcBef>
              <a:buNone/>
            </a:pPr>
            <a:endParaRPr lang="en-US" sz="2800" b="1" dirty="0"/>
          </a:p>
          <a:p>
            <a:pPr marL="0" indent="0">
              <a:spcBef>
                <a:spcPts val="200"/>
              </a:spcBef>
              <a:buNone/>
            </a:pPr>
            <a:r>
              <a:rPr lang="en-US" sz="2800" i="1" dirty="0"/>
              <a:t>Note: Men don’t join the Knights to attend meetings and pay dues.</a:t>
            </a:r>
          </a:p>
        </p:txBody>
      </p:sp>
      <p:sp>
        <p:nvSpPr>
          <p:cNvPr id="2" name="Title 1">
            <a:extLst>
              <a:ext uri="{FF2B5EF4-FFF2-40B4-BE49-F238E27FC236}">
                <a16:creationId xmlns:a16="http://schemas.microsoft.com/office/drawing/2014/main" id="{BC667FA2-B062-4794-9CDF-E31B1267BFD3}"/>
              </a:ext>
            </a:extLst>
          </p:cNvPr>
          <p:cNvSpPr>
            <a:spLocks noGrp="1"/>
          </p:cNvSpPr>
          <p:nvPr>
            <p:ph type="title"/>
          </p:nvPr>
        </p:nvSpPr>
        <p:spPr>
          <a:xfrm>
            <a:off x="1066800" y="152400"/>
            <a:ext cx="10210800" cy="1143000"/>
          </a:xfrm>
        </p:spPr>
        <p:txBody>
          <a:bodyPr/>
          <a:lstStyle/>
          <a:p>
            <a:r>
              <a:rPr lang="en-US" dirty="0"/>
              <a:t>3.2 Grand Knight – Roles &amp; Responsibilities</a:t>
            </a:r>
          </a:p>
        </p:txBody>
      </p:sp>
      <p:pic>
        <p:nvPicPr>
          <p:cNvPr id="6" name="Picture 5">
            <a:hlinkClick r:id="rId2" action="ppaction://hlinksldjump"/>
            <a:extLst>
              <a:ext uri="{FF2B5EF4-FFF2-40B4-BE49-F238E27FC236}">
                <a16:creationId xmlns:a16="http://schemas.microsoft.com/office/drawing/2014/main" id="{D6E303F2-D8B2-4433-ACE3-050D8988E3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5" name="Picture 3" descr="C:\Users\timdunning\AppData\Local\Microsoft\Windows\Temporary Internet Files\Content.IE5\NG4AP757\presentations[1].jpg">
            <a:extLst>
              <a:ext uri="{FF2B5EF4-FFF2-40B4-BE49-F238E27FC236}">
                <a16:creationId xmlns:a16="http://schemas.microsoft.com/office/drawing/2014/main" id="{C070CF9F-9D3F-4F5D-A4B7-5A6992B31F6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46" b="94509" l="1445" r="96243"/>
                    </a14:imgEffect>
                  </a14:imgLayer>
                </a14:imgProps>
              </a:ext>
              <a:ext uri="{28A0092B-C50C-407E-A947-70E740481C1C}">
                <a14:useLocalDpi xmlns:a14="http://schemas.microsoft.com/office/drawing/2010/main" val="0"/>
              </a:ext>
            </a:extLst>
          </a:blip>
          <a:srcRect/>
          <a:stretch>
            <a:fillRect/>
          </a:stretch>
        </p:blipFill>
        <p:spPr bwMode="auto">
          <a:xfrm>
            <a:off x="0" y="1219200"/>
            <a:ext cx="2860848" cy="28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87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CB9CB7-2001-4785-B428-076266F5EB01}"/>
              </a:ext>
            </a:extLst>
          </p:cNvPr>
          <p:cNvSpPr txBox="1">
            <a:spLocks noChangeArrowheads="1"/>
          </p:cNvSpPr>
          <p:nvPr/>
        </p:nvSpPr>
        <p:spPr bwMode="auto">
          <a:xfrm>
            <a:off x="879502" y="1066800"/>
            <a:ext cx="8797898" cy="4278094"/>
          </a:xfrm>
          <a:prstGeom prst="rect">
            <a:avLst/>
          </a:prstGeom>
          <a:noFill/>
          <a:ln w="9525">
            <a:noFill/>
            <a:miter lim="800000"/>
            <a:headEnd/>
            <a:tailEnd/>
          </a:ln>
        </p:spPr>
        <p:txBody>
          <a:bodyPr wrap="square">
            <a:spAutoFit/>
          </a:bodyPr>
          <a:lstStyle/>
          <a:p>
            <a:pPr marL="457200" indent="-457200">
              <a:spcAft>
                <a:spcPts val="200"/>
              </a:spcAft>
              <a:buFont typeface="+mj-lt"/>
              <a:buAutoNum type="arabicPeriod"/>
              <a:defRPr/>
            </a:pPr>
            <a:r>
              <a:rPr lang="en-US" altLang="en-US" sz="2800" dirty="0"/>
              <a:t>Surround yourself with great leaders</a:t>
            </a:r>
          </a:p>
          <a:p>
            <a:pPr marL="457200" indent="-457200" algn="just">
              <a:spcAft>
                <a:spcPts val="200"/>
              </a:spcAft>
              <a:buFont typeface="+mj-lt"/>
              <a:buAutoNum type="arabicPeriod"/>
              <a:defRPr/>
            </a:pPr>
            <a:r>
              <a:rPr lang="en-US" altLang="en-US" sz="2800" dirty="0"/>
              <a:t>Insist your predecessor brings you up-to-speed</a:t>
            </a:r>
          </a:p>
          <a:p>
            <a:pPr marL="457200" indent="-457200" algn="just">
              <a:spcAft>
                <a:spcPts val="200"/>
              </a:spcAft>
              <a:buFont typeface="+mj-lt"/>
              <a:buAutoNum type="arabicPeriod"/>
              <a:defRPr/>
            </a:pPr>
            <a:r>
              <a:rPr lang="en-US" altLang="en-US" sz="2800" dirty="0"/>
              <a:t>Get basic training</a:t>
            </a:r>
          </a:p>
          <a:p>
            <a:pPr marL="457200" indent="-457200" algn="just">
              <a:spcAft>
                <a:spcPts val="200"/>
              </a:spcAft>
              <a:buFont typeface="+mj-lt"/>
              <a:buAutoNum type="arabicPeriod"/>
              <a:defRPr/>
            </a:pPr>
            <a:r>
              <a:rPr lang="en-US" altLang="en-US" sz="2800" dirty="0"/>
              <a:t>Create a working relationship with your Pastor</a:t>
            </a:r>
          </a:p>
          <a:p>
            <a:pPr marL="457200" indent="-457200">
              <a:spcAft>
                <a:spcPts val="200"/>
              </a:spcAft>
              <a:buFont typeface="+mj-lt"/>
              <a:buAutoNum type="arabicPeriod"/>
              <a:defRPr/>
            </a:pPr>
            <a:r>
              <a:rPr lang="en-US" altLang="en-US" sz="2800" dirty="0"/>
              <a:t>Run effective council &amp; officer meetings</a:t>
            </a:r>
          </a:p>
          <a:p>
            <a:pPr marL="457200" indent="-457200">
              <a:spcAft>
                <a:spcPts val="200"/>
              </a:spcAft>
              <a:buFont typeface="+mj-lt"/>
              <a:buAutoNum type="arabicPeriod"/>
              <a:defRPr/>
            </a:pPr>
            <a:r>
              <a:rPr lang="en-US" sz="2800" dirty="0"/>
              <a:t>Establish goals for the council and it’s members</a:t>
            </a:r>
          </a:p>
          <a:p>
            <a:pPr marL="457200" indent="-457200">
              <a:spcAft>
                <a:spcPts val="200"/>
              </a:spcAft>
              <a:buFont typeface="+mj-lt"/>
              <a:buAutoNum type="arabicPeriod"/>
              <a:defRPr/>
            </a:pPr>
            <a:r>
              <a:rPr lang="en-US" altLang="en-US" sz="2800" dirty="0"/>
              <a:t>Understand, embrace and implement Faith in Action</a:t>
            </a:r>
          </a:p>
          <a:p>
            <a:pPr marL="457200" indent="-457200">
              <a:spcAft>
                <a:spcPts val="200"/>
              </a:spcAft>
              <a:buFont typeface="+mj-lt"/>
              <a:buAutoNum type="arabicPeriod"/>
              <a:defRPr/>
            </a:pPr>
            <a:r>
              <a:rPr lang="en-US" altLang="en-US" sz="2800" dirty="0"/>
              <a:t>Focus on addressing your council’s biggest issues</a:t>
            </a:r>
          </a:p>
          <a:p>
            <a:pPr marL="457200" indent="-457200">
              <a:spcAft>
                <a:spcPts val="200"/>
              </a:spcAft>
              <a:buFont typeface="+mj-lt"/>
              <a:buAutoNum type="arabicPeriod"/>
              <a:defRPr/>
            </a:pPr>
            <a:r>
              <a:rPr lang="en-US" sz="2800" dirty="0"/>
              <a:t>Use the State Council’s e-mail system</a:t>
            </a:r>
          </a:p>
        </p:txBody>
      </p:sp>
      <p:pic>
        <p:nvPicPr>
          <p:cNvPr id="4" name="Picture 3">
            <a:hlinkClick r:id="rId3" action="ppaction://hlinksldjump"/>
            <a:extLst>
              <a:ext uri="{FF2B5EF4-FFF2-40B4-BE49-F238E27FC236}">
                <a16:creationId xmlns:a16="http://schemas.microsoft.com/office/drawing/2014/main" id="{8EC78709-BE79-4A32-B718-877BAD6A37C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9413" t="9513" r="8535" b="9513"/>
          <a:stretch/>
        </p:blipFill>
        <p:spPr>
          <a:xfrm>
            <a:off x="10097560" y="6335043"/>
            <a:ext cx="453844" cy="447884"/>
          </a:xfrm>
          <a:prstGeom prst="rect">
            <a:avLst/>
          </a:prstGeom>
        </p:spPr>
      </p:pic>
      <p:sp>
        <p:nvSpPr>
          <p:cNvPr id="8" name="Title 1">
            <a:extLst>
              <a:ext uri="{FF2B5EF4-FFF2-40B4-BE49-F238E27FC236}">
                <a16:creationId xmlns:a16="http://schemas.microsoft.com/office/drawing/2014/main" id="{D796E507-BA1E-42FC-9883-F71921B54089}"/>
              </a:ext>
            </a:extLst>
          </p:cNvPr>
          <p:cNvSpPr>
            <a:spLocks noGrp="1"/>
          </p:cNvSpPr>
          <p:nvPr>
            <p:ph type="title"/>
          </p:nvPr>
        </p:nvSpPr>
        <p:spPr>
          <a:xfrm>
            <a:off x="1066800" y="152400"/>
            <a:ext cx="7772400" cy="1143000"/>
          </a:xfrm>
        </p:spPr>
        <p:txBody>
          <a:bodyPr/>
          <a:lstStyle/>
          <a:p>
            <a:pPr algn="ctr"/>
            <a:r>
              <a:rPr lang="en-US" sz="4400" i="1" dirty="0">
                <a:solidFill>
                  <a:schemeClr val="tx1"/>
                </a:solidFill>
              </a:rPr>
              <a:t>1. First Priorities</a:t>
            </a:r>
          </a:p>
        </p:txBody>
      </p:sp>
      <p:sp>
        <p:nvSpPr>
          <p:cNvPr id="9" name="Rectangle: Rounded Corners 8">
            <a:extLst>
              <a:ext uri="{FF2B5EF4-FFF2-40B4-BE49-F238E27FC236}">
                <a16:creationId xmlns:a16="http://schemas.microsoft.com/office/drawing/2014/main" id="{64C75F30-1D5C-445D-B0AF-F14D4A21C96A}"/>
              </a:ext>
            </a:extLst>
          </p:cNvPr>
          <p:cNvSpPr/>
          <p:nvPr/>
        </p:nvSpPr>
        <p:spPr>
          <a:xfrm>
            <a:off x="8839200" y="457200"/>
            <a:ext cx="2561289" cy="2400992"/>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r>
              <a:rPr lang="en-US" sz="1400" dirty="0">
                <a:solidFill>
                  <a:schemeClr val="bg2">
                    <a:lumMod val="50000"/>
                  </a:schemeClr>
                </a:solidFill>
              </a:rPr>
              <a:t>Becoming a Grand Knight can be overwhelming.  Focus on these 9 items first before you worry about everything else.</a:t>
            </a:r>
            <a:endParaRPr lang="en-US" dirty="0"/>
          </a:p>
        </p:txBody>
      </p:sp>
      <p:pic>
        <p:nvPicPr>
          <p:cNvPr id="10" name="Picture 2" descr="tip-uai-516x516 -">
            <a:extLst>
              <a:ext uri="{FF2B5EF4-FFF2-40B4-BE49-F238E27FC236}">
                <a16:creationId xmlns:a16="http://schemas.microsoft.com/office/drawing/2014/main" id="{59A71408-3D46-4D6F-847E-E6F62B6EDA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5000" y="495992"/>
            <a:ext cx="1188875" cy="1188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7" action="ppaction://hlinksldjump"/>
            <a:extLst>
              <a:ext uri="{FF2B5EF4-FFF2-40B4-BE49-F238E27FC236}">
                <a16:creationId xmlns:a16="http://schemas.microsoft.com/office/drawing/2014/main" id="{375DACD6-BC12-4DC6-B248-F9A81E7081B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1143000"/>
            <a:ext cx="467470" cy="408256"/>
          </a:xfrm>
          <a:prstGeom prst="rect">
            <a:avLst/>
          </a:prstGeom>
        </p:spPr>
      </p:pic>
      <p:pic>
        <p:nvPicPr>
          <p:cNvPr id="11" name="Picture 10">
            <a:hlinkClick r:id="rId10" action="ppaction://hlinksldjump"/>
            <a:extLst>
              <a:ext uri="{FF2B5EF4-FFF2-40B4-BE49-F238E27FC236}">
                <a16:creationId xmlns:a16="http://schemas.microsoft.com/office/drawing/2014/main" id="{0913FB85-9FDF-4823-A39C-2552ED40F0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1597557"/>
            <a:ext cx="467470" cy="408256"/>
          </a:xfrm>
          <a:prstGeom prst="rect">
            <a:avLst/>
          </a:prstGeom>
        </p:spPr>
      </p:pic>
      <p:pic>
        <p:nvPicPr>
          <p:cNvPr id="12" name="Picture 11">
            <a:hlinkClick r:id="rId11" action="ppaction://hlinksldjump"/>
            <a:extLst>
              <a:ext uri="{FF2B5EF4-FFF2-40B4-BE49-F238E27FC236}">
                <a16:creationId xmlns:a16="http://schemas.microsoft.com/office/drawing/2014/main" id="{ECC45327-2D6F-4F2B-8CD4-88C3EEAA0D4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2052114"/>
            <a:ext cx="467470" cy="408256"/>
          </a:xfrm>
          <a:prstGeom prst="rect">
            <a:avLst/>
          </a:prstGeom>
        </p:spPr>
      </p:pic>
      <p:pic>
        <p:nvPicPr>
          <p:cNvPr id="13" name="Picture 12">
            <a:hlinkClick r:id="rId12" action="ppaction://hlinksldjump"/>
            <a:extLst>
              <a:ext uri="{FF2B5EF4-FFF2-40B4-BE49-F238E27FC236}">
                <a16:creationId xmlns:a16="http://schemas.microsoft.com/office/drawing/2014/main" id="{11A3CA3A-F3DD-44E8-8698-F7C11184484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2502741"/>
            <a:ext cx="467470" cy="408256"/>
          </a:xfrm>
          <a:prstGeom prst="rect">
            <a:avLst/>
          </a:prstGeom>
        </p:spPr>
      </p:pic>
      <p:pic>
        <p:nvPicPr>
          <p:cNvPr id="14" name="Picture 13">
            <a:hlinkClick r:id="rId13" action="ppaction://hlinksldjump"/>
            <a:extLst>
              <a:ext uri="{FF2B5EF4-FFF2-40B4-BE49-F238E27FC236}">
                <a16:creationId xmlns:a16="http://schemas.microsoft.com/office/drawing/2014/main" id="{E1BF40F6-F851-4319-8267-39ED2347F33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2957298"/>
            <a:ext cx="467470" cy="408256"/>
          </a:xfrm>
          <a:prstGeom prst="rect">
            <a:avLst/>
          </a:prstGeom>
        </p:spPr>
      </p:pic>
      <p:pic>
        <p:nvPicPr>
          <p:cNvPr id="15" name="Picture 14">
            <a:hlinkClick r:id="rId14" action="ppaction://hlinksldjump"/>
            <a:extLst>
              <a:ext uri="{FF2B5EF4-FFF2-40B4-BE49-F238E27FC236}">
                <a16:creationId xmlns:a16="http://schemas.microsoft.com/office/drawing/2014/main" id="{7A9D20C5-51AB-4240-AE61-9A9424E008B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3411855"/>
            <a:ext cx="467470" cy="408256"/>
          </a:xfrm>
          <a:prstGeom prst="rect">
            <a:avLst/>
          </a:prstGeom>
        </p:spPr>
      </p:pic>
      <p:pic>
        <p:nvPicPr>
          <p:cNvPr id="16" name="Picture 15">
            <a:hlinkClick r:id="rId15" action="ppaction://hlinksldjump"/>
            <a:extLst>
              <a:ext uri="{FF2B5EF4-FFF2-40B4-BE49-F238E27FC236}">
                <a16:creationId xmlns:a16="http://schemas.microsoft.com/office/drawing/2014/main" id="{518BC88C-4817-43FF-A506-36A1FDA95F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3866412"/>
            <a:ext cx="467470" cy="408256"/>
          </a:xfrm>
          <a:prstGeom prst="rect">
            <a:avLst/>
          </a:prstGeom>
        </p:spPr>
      </p:pic>
      <p:pic>
        <p:nvPicPr>
          <p:cNvPr id="17" name="Picture 16">
            <a:hlinkClick r:id="rId16" action="ppaction://hlinksldjump"/>
            <a:extLst>
              <a:ext uri="{FF2B5EF4-FFF2-40B4-BE49-F238E27FC236}">
                <a16:creationId xmlns:a16="http://schemas.microsoft.com/office/drawing/2014/main" id="{706357DA-A51E-426F-9D45-CD31452002F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237" l="3333" r="100000"/>
                    </a14:imgEffect>
                  </a14:imgLayer>
                </a14:imgProps>
              </a:ext>
            </a:extLst>
          </a:blip>
          <a:stretch>
            <a:fillRect/>
          </a:stretch>
        </p:blipFill>
        <p:spPr>
          <a:xfrm>
            <a:off x="430789" y="4320969"/>
            <a:ext cx="467470" cy="408256"/>
          </a:xfrm>
          <a:prstGeom prst="rect">
            <a:avLst/>
          </a:prstGeom>
        </p:spPr>
      </p:pic>
      <p:pic>
        <p:nvPicPr>
          <p:cNvPr id="19" name="Picture 18">
            <a:hlinkClick r:id="rId17"/>
            <a:extLst>
              <a:ext uri="{FF2B5EF4-FFF2-40B4-BE49-F238E27FC236}">
                <a16:creationId xmlns:a16="http://schemas.microsoft.com/office/drawing/2014/main" id="{77C42129-6C5C-47F9-9AEC-E3ED7508CBF8}"/>
              </a:ext>
            </a:extLst>
          </p:cNvPr>
          <p:cNvPicPr>
            <a:picLocks noChangeAspect="1"/>
          </p:cNvPicPr>
          <p:nvPr/>
        </p:nvPicPr>
        <p:blipFill>
          <a:blip r:embed="rId18">
            <a:extLst>
              <a:ext uri="{BEBA8EAE-BF5A-486C-A8C5-ECC9F3942E4B}">
                <a14:imgProps xmlns:a14="http://schemas.microsoft.com/office/drawing/2010/main">
                  <a14:imgLayer r:embed="rId9">
                    <a14:imgEffect>
                      <a14:backgroundRemoval t="0" b="99237" l="3333" r="100000"/>
                    </a14:imgEffect>
                    <a14:imgEffect>
                      <a14:saturation sat="0"/>
                    </a14:imgEffect>
                  </a14:imgLayer>
                </a14:imgProps>
              </a:ext>
            </a:extLst>
          </a:blip>
          <a:stretch>
            <a:fillRect/>
          </a:stretch>
        </p:blipFill>
        <p:spPr>
          <a:xfrm>
            <a:off x="438046" y="4775526"/>
            <a:ext cx="441456" cy="3855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7FA2-B062-4794-9CDF-E31B1267BFD3}"/>
              </a:ext>
            </a:extLst>
          </p:cNvPr>
          <p:cNvSpPr>
            <a:spLocks noGrp="1"/>
          </p:cNvSpPr>
          <p:nvPr>
            <p:ph type="title"/>
          </p:nvPr>
        </p:nvSpPr>
        <p:spPr>
          <a:xfrm>
            <a:off x="533400" y="152400"/>
            <a:ext cx="10363200" cy="1143000"/>
          </a:xfrm>
        </p:spPr>
        <p:txBody>
          <a:bodyPr/>
          <a:lstStyle/>
          <a:p>
            <a:r>
              <a:rPr lang="en-US" dirty="0"/>
              <a:t>3.3 Officers Meetings vs. General Meetings</a:t>
            </a:r>
          </a:p>
        </p:txBody>
      </p:sp>
      <p:pic>
        <p:nvPicPr>
          <p:cNvPr id="6" name="Picture 5">
            <a:hlinkClick r:id="rId2" action="ppaction://hlinksldjump"/>
            <a:extLst>
              <a:ext uri="{FF2B5EF4-FFF2-40B4-BE49-F238E27FC236}">
                <a16:creationId xmlns:a16="http://schemas.microsoft.com/office/drawing/2014/main" id="{D6E303F2-D8B2-4433-ACE3-050D8988E3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graphicFrame>
        <p:nvGraphicFramePr>
          <p:cNvPr id="3" name="Table 3">
            <a:extLst>
              <a:ext uri="{FF2B5EF4-FFF2-40B4-BE49-F238E27FC236}">
                <a16:creationId xmlns:a16="http://schemas.microsoft.com/office/drawing/2014/main" id="{021B3084-6A6D-483F-A448-7838ECFFB5EB}"/>
              </a:ext>
            </a:extLst>
          </p:cNvPr>
          <p:cNvGraphicFramePr>
            <a:graphicFrameLocks noGrp="1"/>
          </p:cNvGraphicFramePr>
          <p:nvPr>
            <p:extLst>
              <p:ext uri="{D42A27DB-BD31-4B8C-83A1-F6EECF244321}">
                <p14:modId xmlns:p14="http://schemas.microsoft.com/office/powerpoint/2010/main" val="865846827"/>
              </p:ext>
            </p:extLst>
          </p:nvPr>
        </p:nvGraphicFramePr>
        <p:xfrm>
          <a:off x="914400" y="1241443"/>
          <a:ext cx="10744200" cy="540512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455787880"/>
                    </a:ext>
                  </a:extLst>
                </a:gridCol>
                <a:gridCol w="4572000">
                  <a:extLst>
                    <a:ext uri="{9D8B030D-6E8A-4147-A177-3AD203B41FA5}">
                      <a16:colId xmlns:a16="http://schemas.microsoft.com/office/drawing/2014/main" val="3051751047"/>
                    </a:ext>
                  </a:extLst>
                </a:gridCol>
                <a:gridCol w="4648200">
                  <a:extLst>
                    <a:ext uri="{9D8B030D-6E8A-4147-A177-3AD203B41FA5}">
                      <a16:colId xmlns:a16="http://schemas.microsoft.com/office/drawing/2014/main" val="2642470922"/>
                    </a:ext>
                  </a:extLst>
                </a:gridCol>
              </a:tblGrid>
              <a:tr h="370840">
                <a:tc>
                  <a:txBody>
                    <a:bodyPr/>
                    <a:lstStyle/>
                    <a:p>
                      <a:pPr algn="ctr"/>
                      <a:r>
                        <a:rPr lang="en-US" dirty="0"/>
                        <a:t>Factor</a:t>
                      </a:r>
                    </a:p>
                  </a:txBody>
                  <a:tcPr/>
                </a:tc>
                <a:tc>
                  <a:txBody>
                    <a:bodyPr/>
                    <a:lstStyle/>
                    <a:p>
                      <a:pPr algn="ctr"/>
                      <a:r>
                        <a:rPr lang="en-US" dirty="0"/>
                        <a:t>Officers Mtg</a:t>
                      </a:r>
                    </a:p>
                  </a:txBody>
                  <a:tcPr/>
                </a:tc>
                <a:tc>
                  <a:txBody>
                    <a:bodyPr/>
                    <a:lstStyle/>
                    <a:p>
                      <a:pPr algn="ctr"/>
                      <a:r>
                        <a:rPr lang="en-US" dirty="0"/>
                        <a:t>General Mtg</a:t>
                      </a:r>
                    </a:p>
                  </a:txBody>
                  <a:tcPr/>
                </a:tc>
                <a:extLst>
                  <a:ext uri="{0D108BD9-81ED-4DB2-BD59-A6C34878D82A}">
                    <a16:rowId xmlns:a16="http://schemas.microsoft.com/office/drawing/2014/main" val="868332889"/>
                  </a:ext>
                </a:extLst>
              </a:tr>
              <a:tr h="370840">
                <a:tc>
                  <a:txBody>
                    <a:bodyPr/>
                    <a:lstStyle/>
                    <a:p>
                      <a:pPr algn="ctr"/>
                      <a:r>
                        <a:rPr lang="en-US" dirty="0"/>
                        <a:t>Attendance</a:t>
                      </a:r>
                    </a:p>
                  </a:txBody>
                  <a:tcPr/>
                </a:tc>
                <a:tc>
                  <a:txBody>
                    <a:bodyPr/>
                    <a:lstStyle/>
                    <a:p>
                      <a:r>
                        <a:rPr lang="en-US" dirty="0"/>
                        <a:t>Mainly Officers &amp; Directors (But everyone should feel welcome to attend)</a:t>
                      </a:r>
                    </a:p>
                  </a:txBody>
                  <a:tcPr/>
                </a:tc>
                <a:tc>
                  <a:txBody>
                    <a:bodyPr/>
                    <a:lstStyle/>
                    <a:p>
                      <a:r>
                        <a:rPr lang="en-US" dirty="0"/>
                        <a:t>Entire council</a:t>
                      </a:r>
                    </a:p>
                  </a:txBody>
                  <a:tcPr/>
                </a:tc>
                <a:extLst>
                  <a:ext uri="{0D108BD9-81ED-4DB2-BD59-A6C34878D82A}">
                    <a16:rowId xmlns:a16="http://schemas.microsoft.com/office/drawing/2014/main" val="303724728"/>
                  </a:ext>
                </a:extLst>
              </a:tr>
              <a:tr h="370840">
                <a:tc>
                  <a:txBody>
                    <a:bodyPr/>
                    <a:lstStyle/>
                    <a:p>
                      <a:pPr algn="ctr"/>
                      <a:r>
                        <a:rPr lang="en-US" dirty="0"/>
                        <a:t>Purpose</a:t>
                      </a:r>
                    </a:p>
                  </a:txBody>
                  <a:tcPr/>
                </a:tc>
                <a:tc>
                  <a:txBody>
                    <a:bodyPr/>
                    <a:lstStyle/>
                    <a:p>
                      <a:r>
                        <a:rPr lang="en-US" dirty="0"/>
                        <a:t>Mainly administration (forms, council issues, plan for council meeting) </a:t>
                      </a:r>
                      <a:r>
                        <a:rPr lang="en-US" i="1" dirty="0"/>
                        <a:t>Cover details that don’t interest members.</a:t>
                      </a:r>
                    </a:p>
                  </a:txBody>
                  <a:tcPr/>
                </a:tc>
                <a:tc>
                  <a:txBody>
                    <a:bodyPr/>
                    <a:lstStyle/>
                    <a:p>
                      <a:r>
                        <a:rPr lang="en-US" dirty="0"/>
                        <a:t>Summary review of information to:</a:t>
                      </a:r>
                    </a:p>
                    <a:p>
                      <a:pPr marL="342900" indent="-342900">
                        <a:buAutoNum type="arabicPeriod"/>
                      </a:pPr>
                      <a:r>
                        <a:rPr lang="en-US" dirty="0"/>
                        <a:t>Keep members informed</a:t>
                      </a:r>
                    </a:p>
                    <a:p>
                      <a:pPr marL="342900" indent="-342900">
                        <a:buAutoNum type="arabicPeriod"/>
                      </a:pPr>
                      <a:r>
                        <a:rPr lang="en-US" dirty="0"/>
                        <a:t>Get members excited &amp; engaged</a:t>
                      </a:r>
                    </a:p>
                  </a:txBody>
                  <a:tcPr/>
                </a:tc>
                <a:extLst>
                  <a:ext uri="{0D108BD9-81ED-4DB2-BD59-A6C34878D82A}">
                    <a16:rowId xmlns:a16="http://schemas.microsoft.com/office/drawing/2014/main" val="1391416330"/>
                  </a:ext>
                </a:extLst>
              </a:tr>
              <a:tr h="370840">
                <a:tc>
                  <a:txBody>
                    <a:bodyPr/>
                    <a:lstStyle/>
                    <a:p>
                      <a:pPr algn="ctr"/>
                      <a:r>
                        <a:rPr lang="en-US" dirty="0"/>
                        <a:t>Formality</a:t>
                      </a:r>
                    </a:p>
                  </a:txBody>
                  <a:tcPr/>
                </a:tc>
                <a:tc>
                  <a:txBody>
                    <a:bodyPr/>
                    <a:lstStyle/>
                    <a:p>
                      <a:r>
                        <a:rPr lang="en-US" dirty="0"/>
                        <a:t>Less formal, but serious work gets done</a:t>
                      </a:r>
                    </a:p>
                  </a:txBody>
                  <a:tcPr/>
                </a:tc>
                <a:tc>
                  <a:txBody>
                    <a:bodyPr/>
                    <a:lstStyle/>
                    <a:p>
                      <a:r>
                        <a:rPr lang="en-US" dirty="0"/>
                        <a:t>More formal, guards, motions, minutes, </a:t>
                      </a:r>
                      <a:r>
                        <a:rPr lang="en-US" dirty="0" err="1"/>
                        <a:t>etc</a:t>
                      </a:r>
                      <a:r>
                        <a:rPr lang="en-US" dirty="0"/>
                        <a:t>…</a:t>
                      </a:r>
                    </a:p>
                  </a:txBody>
                  <a:tcPr/>
                </a:tc>
                <a:extLst>
                  <a:ext uri="{0D108BD9-81ED-4DB2-BD59-A6C34878D82A}">
                    <a16:rowId xmlns:a16="http://schemas.microsoft.com/office/drawing/2014/main" val="1413319619"/>
                  </a:ext>
                </a:extLst>
              </a:tr>
              <a:tr h="370840">
                <a:tc>
                  <a:txBody>
                    <a:bodyPr/>
                    <a:lstStyle/>
                    <a:p>
                      <a:pPr algn="ctr"/>
                      <a:r>
                        <a:rPr lang="en-US" dirty="0"/>
                        <a:t>New Items</a:t>
                      </a:r>
                    </a:p>
                  </a:txBody>
                  <a:tcPr/>
                </a:tc>
                <a:tc>
                  <a:txBody>
                    <a:bodyPr/>
                    <a:lstStyle/>
                    <a:p>
                      <a:r>
                        <a:rPr lang="en-US" dirty="0"/>
                        <a:t>New ideas and programs get discussed in detail and agreed upon.</a:t>
                      </a:r>
                    </a:p>
                  </a:txBody>
                  <a:tcPr/>
                </a:tc>
                <a:tc>
                  <a:txBody>
                    <a:bodyPr/>
                    <a:lstStyle/>
                    <a:p>
                      <a:r>
                        <a:rPr lang="en-US" dirty="0"/>
                        <a:t>Summary of new ideas and programs is presented to the general membership.</a:t>
                      </a:r>
                    </a:p>
                  </a:txBody>
                  <a:tcPr/>
                </a:tc>
                <a:extLst>
                  <a:ext uri="{0D108BD9-81ED-4DB2-BD59-A6C34878D82A}">
                    <a16:rowId xmlns:a16="http://schemas.microsoft.com/office/drawing/2014/main" val="3434544150"/>
                  </a:ext>
                </a:extLst>
              </a:tr>
              <a:tr h="370840">
                <a:tc>
                  <a:txBody>
                    <a:bodyPr/>
                    <a:lstStyle/>
                    <a:p>
                      <a:pPr algn="ctr"/>
                      <a:r>
                        <a:rPr lang="en-US" dirty="0"/>
                        <a:t>General Meeting Agenda</a:t>
                      </a:r>
                    </a:p>
                  </a:txBody>
                  <a:tcPr/>
                </a:tc>
                <a:tc>
                  <a:txBody>
                    <a:bodyPr/>
                    <a:lstStyle/>
                    <a:p>
                      <a:r>
                        <a:rPr lang="en-US" dirty="0"/>
                        <a:t>The detailed General meeting agenda is worked out here.  Presenters then need to prepare a “high-level” report.</a:t>
                      </a:r>
                    </a:p>
                  </a:txBody>
                  <a:tcPr/>
                </a:tc>
                <a:tc>
                  <a:txBody>
                    <a:bodyPr/>
                    <a:lstStyle/>
                    <a:p>
                      <a:r>
                        <a:rPr lang="en-US" dirty="0"/>
                        <a:t>Well thought-out “High-level” reports are presented (minimizing detailed discussion)</a:t>
                      </a:r>
                    </a:p>
                  </a:txBody>
                  <a:tcPr/>
                </a:tc>
                <a:extLst>
                  <a:ext uri="{0D108BD9-81ED-4DB2-BD59-A6C34878D82A}">
                    <a16:rowId xmlns:a16="http://schemas.microsoft.com/office/drawing/2014/main" val="2264847169"/>
                  </a:ext>
                </a:extLst>
              </a:tr>
              <a:tr h="370840">
                <a:tc>
                  <a:txBody>
                    <a:bodyPr/>
                    <a:lstStyle/>
                    <a:p>
                      <a:pPr algn="ctr"/>
                      <a:r>
                        <a:rPr lang="en-US" dirty="0"/>
                        <a:t>Officer / Director changes</a:t>
                      </a:r>
                    </a:p>
                  </a:txBody>
                  <a:tcPr/>
                </a:tc>
                <a:tc>
                  <a:txBody>
                    <a:bodyPr/>
                    <a:lstStyle/>
                    <a:p>
                      <a:r>
                        <a:rPr lang="en-US" dirty="0"/>
                        <a:t>These are discussed here in detail</a:t>
                      </a:r>
                    </a:p>
                  </a:txBody>
                  <a:tcPr/>
                </a:tc>
                <a:tc>
                  <a:txBody>
                    <a:bodyPr/>
                    <a:lstStyle/>
                    <a:p>
                      <a:r>
                        <a:rPr lang="en-US" dirty="0"/>
                        <a:t>These are presented here</a:t>
                      </a:r>
                    </a:p>
                    <a:p>
                      <a:pPr marL="285750" indent="-285750">
                        <a:buFont typeface="Arial" panose="020B0604020202020204" pitchFamily="34" charset="0"/>
                        <a:buChar char="•"/>
                      </a:pPr>
                      <a:r>
                        <a:rPr lang="en-US" dirty="0"/>
                        <a:t>Officer changes are voted upon</a:t>
                      </a:r>
                    </a:p>
                    <a:p>
                      <a:pPr marL="285750" indent="-285750">
                        <a:buFont typeface="Arial" panose="020B0604020202020204" pitchFamily="34" charset="0"/>
                        <a:buChar char="•"/>
                      </a:pPr>
                      <a:r>
                        <a:rPr lang="en-US" dirty="0"/>
                        <a:t>Director changes are announced</a:t>
                      </a:r>
                    </a:p>
                  </a:txBody>
                  <a:tcPr/>
                </a:tc>
                <a:extLst>
                  <a:ext uri="{0D108BD9-81ED-4DB2-BD59-A6C34878D82A}">
                    <a16:rowId xmlns:a16="http://schemas.microsoft.com/office/drawing/2014/main" val="1572457952"/>
                  </a:ext>
                </a:extLst>
              </a:tr>
              <a:tr h="370840">
                <a:tc>
                  <a:txBody>
                    <a:bodyPr/>
                    <a:lstStyle/>
                    <a:p>
                      <a:pPr algn="ctr"/>
                      <a:r>
                        <a:rPr lang="en-US" dirty="0"/>
                        <a:t>Agenda</a:t>
                      </a:r>
                    </a:p>
                  </a:txBody>
                  <a:tcPr/>
                </a:tc>
                <a:tc>
                  <a:txBody>
                    <a:bodyPr/>
                    <a:lstStyle/>
                    <a:p>
                      <a:r>
                        <a:rPr lang="en-US" dirty="0"/>
                        <a:t>Follow </a:t>
                      </a:r>
                      <a:r>
                        <a:rPr lang="en-US" sz="1800" b="0" i="0" u="none" strike="noStrike" kern="1200" dirty="0">
                          <a:solidFill>
                            <a:schemeClr val="dk1"/>
                          </a:solidFill>
                          <a:effectLst/>
                          <a:latin typeface="+mn-lt"/>
                          <a:ea typeface="+mn-ea"/>
                          <a:cs typeface="+mn-cs"/>
                          <a:hlinkClick r:id="rId5" tooltip="Follow link"/>
                        </a:rPr>
                        <a:t>The Guidelines for Council Meetings</a:t>
                      </a:r>
                      <a:r>
                        <a:rPr lang="en-US" dirty="0"/>
                        <a:t> Agenda = Appendix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Follow </a:t>
                      </a:r>
                      <a:r>
                        <a:rPr lang="en-US" sz="1800" b="0" i="0" u="none" strike="noStrike" kern="1200" dirty="0">
                          <a:solidFill>
                            <a:schemeClr val="dk1"/>
                          </a:solidFill>
                          <a:effectLst/>
                          <a:latin typeface="+mn-lt"/>
                          <a:ea typeface="+mn-ea"/>
                          <a:cs typeface="+mn-cs"/>
                          <a:hlinkClick r:id="rId5" tooltip="Follow link"/>
                        </a:rPr>
                        <a:t>The Guidelines for Council Meetings</a:t>
                      </a:r>
                      <a:r>
                        <a:rPr lang="en-US" dirty="0"/>
                        <a:t> Agenda = Appendix B</a:t>
                      </a:r>
                    </a:p>
                  </a:txBody>
                  <a:tcPr/>
                </a:tc>
                <a:extLst>
                  <a:ext uri="{0D108BD9-81ED-4DB2-BD59-A6C34878D82A}">
                    <a16:rowId xmlns:a16="http://schemas.microsoft.com/office/drawing/2014/main" val="2756997146"/>
                  </a:ext>
                </a:extLst>
              </a:tr>
            </a:tbl>
          </a:graphicData>
        </a:graphic>
      </p:graphicFrame>
    </p:spTree>
    <p:extLst>
      <p:ext uri="{BB962C8B-B14F-4D97-AF65-F5344CB8AC3E}">
        <p14:creationId xmlns:p14="http://schemas.microsoft.com/office/powerpoint/2010/main" val="266507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133599" y="152400"/>
            <a:ext cx="8374255" cy="1143000"/>
          </a:xfrm>
        </p:spPr>
        <p:txBody>
          <a:bodyPr/>
          <a:lstStyle/>
          <a:p>
            <a:pPr algn="l"/>
            <a:r>
              <a:rPr lang="en-US" dirty="0"/>
              <a:t>3.4 New Guidelines from Supreme</a:t>
            </a:r>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6" name="Picture 5">
            <a:hlinkClick r:id="rId2" action="ppaction://hlinksldjump"/>
            <a:extLst>
              <a:ext uri="{FF2B5EF4-FFF2-40B4-BE49-F238E27FC236}">
                <a16:creationId xmlns:a16="http://schemas.microsoft.com/office/drawing/2014/main" id="{62190230-48F4-46C8-B3D8-D847A770E6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7" name="Content Placeholder 6">
            <a:extLst>
              <a:ext uri="{FF2B5EF4-FFF2-40B4-BE49-F238E27FC236}">
                <a16:creationId xmlns:a16="http://schemas.microsoft.com/office/drawing/2014/main" id="{DE4BAB7C-978B-4B06-8F63-221E834D5359}"/>
              </a:ext>
            </a:extLst>
          </p:cNvPr>
          <p:cNvSpPr>
            <a:spLocks noGrp="1"/>
          </p:cNvSpPr>
          <p:nvPr>
            <p:ph idx="1"/>
          </p:nvPr>
        </p:nvSpPr>
        <p:spPr>
          <a:xfrm>
            <a:off x="6248400" y="1447800"/>
            <a:ext cx="4876800" cy="4114800"/>
          </a:xfrm>
        </p:spPr>
        <p:txBody>
          <a:bodyPr/>
          <a:lstStyle/>
          <a:p>
            <a:pPr marL="0" indent="0" algn="ctr">
              <a:spcBef>
                <a:spcPts val="0"/>
              </a:spcBef>
              <a:buNone/>
            </a:pPr>
            <a:r>
              <a:rPr lang="en-US" sz="2800" b="1" dirty="0"/>
              <a:t>Topics covered include…</a:t>
            </a:r>
          </a:p>
          <a:p>
            <a:pPr>
              <a:spcBef>
                <a:spcPts val="0"/>
              </a:spcBef>
            </a:pPr>
            <a:r>
              <a:rPr lang="en-US" sz="2800" dirty="0"/>
              <a:t>Chamber Setup</a:t>
            </a:r>
          </a:p>
          <a:p>
            <a:pPr>
              <a:spcBef>
                <a:spcPts val="0"/>
              </a:spcBef>
            </a:pPr>
            <a:r>
              <a:rPr lang="en-US" sz="2800" dirty="0"/>
              <a:t>Successful Council Meeting Elements</a:t>
            </a:r>
          </a:p>
          <a:p>
            <a:pPr>
              <a:spcBef>
                <a:spcPts val="0"/>
              </a:spcBef>
            </a:pPr>
            <a:r>
              <a:rPr lang="en-US" sz="2800" dirty="0"/>
              <a:t>In-Person vs. Virtual Meetings</a:t>
            </a:r>
          </a:p>
          <a:p>
            <a:pPr>
              <a:spcBef>
                <a:spcPts val="0"/>
              </a:spcBef>
            </a:pPr>
            <a:r>
              <a:rPr lang="en-US" sz="2800" dirty="0"/>
              <a:t>Successful Officers’ Meeting Elements</a:t>
            </a:r>
          </a:p>
          <a:p>
            <a:pPr>
              <a:spcBef>
                <a:spcPts val="0"/>
              </a:spcBef>
            </a:pPr>
            <a:r>
              <a:rPr lang="en-US" sz="2800" dirty="0"/>
              <a:t>Parliamentary Procedures</a:t>
            </a:r>
          </a:p>
          <a:p>
            <a:pPr>
              <a:spcBef>
                <a:spcPts val="0"/>
              </a:spcBef>
            </a:pPr>
            <a:r>
              <a:rPr lang="en-US" sz="2800" dirty="0"/>
              <a:t>Appendices (lots)</a:t>
            </a:r>
          </a:p>
        </p:txBody>
      </p:sp>
      <p:sp>
        <p:nvSpPr>
          <p:cNvPr id="9" name="TextBox 8">
            <a:extLst>
              <a:ext uri="{FF2B5EF4-FFF2-40B4-BE49-F238E27FC236}">
                <a16:creationId xmlns:a16="http://schemas.microsoft.com/office/drawing/2014/main" id="{B5B9F4F5-9AE1-4D3A-8A85-3562254CA05D}"/>
              </a:ext>
            </a:extLst>
          </p:cNvPr>
          <p:cNvSpPr txBox="1"/>
          <p:nvPr/>
        </p:nvSpPr>
        <p:spPr>
          <a:xfrm>
            <a:off x="1508530" y="1951672"/>
            <a:ext cx="4393097" cy="1477328"/>
          </a:xfrm>
          <a:prstGeom prst="rect">
            <a:avLst/>
          </a:prstGeom>
          <a:noFill/>
        </p:spPr>
        <p:txBody>
          <a:bodyPr wrap="square">
            <a:spAutoFit/>
          </a:bodyPr>
          <a:lstStyle/>
          <a:p>
            <a:pPr algn="l"/>
            <a:r>
              <a:rPr lang="en-US" b="1" dirty="0">
                <a:solidFill>
                  <a:srgbClr val="000000"/>
                </a:solidFill>
                <a:effectLst/>
                <a:latin typeface="pt-sans-pro"/>
              </a:rPr>
              <a:t>Resources:</a:t>
            </a:r>
            <a:endParaRPr lang="en-US" b="0" dirty="0">
              <a:solidFill>
                <a:srgbClr val="000000"/>
              </a:solidFill>
              <a:effectLst/>
              <a:latin typeface="pt-sans-pro"/>
            </a:endParaRPr>
          </a:p>
          <a:p>
            <a:pPr algn="l">
              <a:buFont typeface="Arial" panose="020B0604020202020204" pitchFamily="34" charset="0"/>
              <a:buChar char="•"/>
            </a:pPr>
            <a:r>
              <a:rPr lang="en-US" b="0" i="0" u="none" strike="noStrike" dirty="0">
                <a:solidFill>
                  <a:srgbClr val="0054A3"/>
                </a:solidFill>
                <a:effectLst/>
                <a:latin typeface="pt-sans-pro"/>
                <a:hlinkClick r:id="rId5"/>
              </a:rPr>
              <a:t>Presentation Slides - PDF</a:t>
            </a:r>
            <a:endParaRPr lang="en-US" b="0" i="0" dirty="0">
              <a:solidFill>
                <a:srgbClr val="000000"/>
              </a:solidFill>
              <a:effectLst/>
              <a:latin typeface="pt-sans-pro"/>
            </a:endParaRPr>
          </a:p>
          <a:p>
            <a:pPr algn="l">
              <a:buFont typeface="Arial" panose="020B0604020202020204" pitchFamily="34" charset="0"/>
              <a:buChar char="•"/>
            </a:pPr>
            <a:r>
              <a:rPr lang="en-US" b="0" i="0" u="none" strike="noStrike" dirty="0">
                <a:solidFill>
                  <a:srgbClr val="0054A3"/>
                </a:solidFill>
                <a:effectLst/>
                <a:latin typeface="pt-sans-pro"/>
                <a:hlinkClick r:id="rId6"/>
              </a:rPr>
              <a:t>Presentation Slides - PPT</a:t>
            </a:r>
            <a:endParaRPr lang="en-US" b="0" i="0" dirty="0">
              <a:solidFill>
                <a:srgbClr val="000000"/>
              </a:solidFill>
              <a:effectLst/>
              <a:latin typeface="pt-sans-pro"/>
            </a:endParaRPr>
          </a:p>
          <a:p>
            <a:pPr algn="l">
              <a:buFont typeface="Arial" panose="020B0604020202020204" pitchFamily="34" charset="0"/>
              <a:buChar char="•"/>
            </a:pPr>
            <a:r>
              <a:rPr lang="en-US" b="0" i="0" u="none" strike="noStrike" dirty="0">
                <a:solidFill>
                  <a:srgbClr val="0054A3"/>
                </a:solidFill>
                <a:effectLst/>
                <a:latin typeface="pt-sans-pro"/>
                <a:hlinkClick r:id="rId7" tooltip="Follow link"/>
              </a:rPr>
              <a:t>The Guidelines for Council Meetings</a:t>
            </a:r>
            <a:endParaRPr lang="en-US" b="0" i="0" dirty="0">
              <a:solidFill>
                <a:srgbClr val="000000"/>
              </a:solidFill>
              <a:effectLst/>
              <a:latin typeface="pt-sans-pro"/>
            </a:endParaRPr>
          </a:p>
          <a:p>
            <a:pPr algn="l">
              <a:buFont typeface="Arial" panose="020B0604020202020204" pitchFamily="34" charset="0"/>
              <a:buChar char="•"/>
            </a:pPr>
            <a:r>
              <a:rPr lang="en-US" b="0" i="0" u="none" strike="noStrike" dirty="0">
                <a:solidFill>
                  <a:srgbClr val="0054A3"/>
                </a:solidFill>
                <a:effectLst/>
                <a:latin typeface="pt-sans-pro"/>
                <a:hlinkClick r:id="rId8" tooltip="Follow link"/>
              </a:rPr>
              <a:t>Frequently Asked Questions</a:t>
            </a:r>
            <a:endParaRPr lang="en-US" b="0" i="0" dirty="0">
              <a:solidFill>
                <a:srgbClr val="000000"/>
              </a:solidFill>
              <a:effectLst/>
              <a:latin typeface="pt-sans-pro"/>
            </a:endParaRPr>
          </a:p>
        </p:txBody>
      </p:sp>
    </p:spTree>
    <p:extLst>
      <p:ext uri="{BB962C8B-B14F-4D97-AF65-F5344CB8AC3E}">
        <p14:creationId xmlns:p14="http://schemas.microsoft.com/office/powerpoint/2010/main" val="365575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609600" y="152400"/>
            <a:ext cx="5638800" cy="1272390"/>
          </a:xfrm>
        </p:spPr>
        <p:txBody>
          <a:bodyPr/>
          <a:lstStyle/>
          <a:p>
            <a:r>
              <a:rPr lang="en-US" dirty="0"/>
              <a:t>3.5 Before the meeting</a:t>
            </a:r>
            <a:br>
              <a:rPr lang="en-US" dirty="0"/>
            </a:br>
            <a:r>
              <a:rPr lang="en-US" dirty="0"/>
              <a:t>Preparation</a:t>
            </a:r>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6" name="Picture 5">
            <a:hlinkClick r:id="rId2" action="ppaction://hlinksldjump"/>
            <a:extLst>
              <a:ext uri="{FF2B5EF4-FFF2-40B4-BE49-F238E27FC236}">
                <a16:creationId xmlns:a16="http://schemas.microsoft.com/office/drawing/2014/main" id="{62190230-48F4-46C8-B3D8-D847A770E6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7" name="Content Placeholder 6">
            <a:extLst>
              <a:ext uri="{FF2B5EF4-FFF2-40B4-BE49-F238E27FC236}">
                <a16:creationId xmlns:a16="http://schemas.microsoft.com/office/drawing/2014/main" id="{DE4BAB7C-978B-4B06-8F63-221E834D5359}"/>
              </a:ext>
            </a:extLst>
          </p:cNvPr>
          <p:cNvSpPr>
            <a:spLocks noGrp="1"/>
          </p:cNvSpPr>
          <p:nvPr>
            <p:ph idx="1"/>
          </p:nvPr>
        </p:nvSpPr>
        <p:spPr>
          <a:xfrm>
            <a:off x="713900" y="1752600"/>
            <a:ext cx="6144100" cy="4038600"/>
          </a:xfrm>
        </p:spPr>
        <p:txBody>
          <a:bodyPr/>
          <a:lstStyle/>
          <a:p>
            <a:pPr fontAlgn="auto">
              <a:spcBef>
                <a:spcPts val="0"/>
              </a:spcBef>
              <a:spcAft>
                <a:spcPts val="0"/>
              </a:spcAft>
              <a:defRPr/>
            </a:pPr>
            <a:r>
              <a:rPr lang="en-US" sz="2400" dirty="0"/>
              <a:t>Review </a:t>
            </a:r>
            <a:r>
              <a:rPr lang="en-US" sz="2400" b="0" i="0" u="none" strike="noStrike" dirty="0">
                <a:solidFill>
                  <a:srgbClr val="023769"/>
                </a:solidFill>
                <a:effectLst/>
                <a:hlinkClick r:id="rId5" tooltip="Follow link"/>
              </a:rPr>
              <a:t>The Guidelines for Council Meetings</a:t>
            </a:r>
            <a:endParaRPr lang="en-US" sz="2400" dirty="0"/>
          </a:p>
          <a:p>
            <a:pPr fontAlgn="auto">
              <a:spcBef>
                <a:spcPts val="0"/>
              </a:spcBef>
              <a:spcAft>
                <a:spcPts val="0"/>
              </a:spcAft>
              <a:defRPr/>
            </a:pPr>
            <a:r>
              <a:rPr lang="en-US" sz="2400" dirty="0"/>
              <a:t>Plan the agenda</a:t>
            </a:r>
          </a:p>
          <a:p>
            <a:pPr lvl="1" fontAlgn="auto">
              <a:spcBef>
                <a:spcPts val="0"/>
              </a:spcBef>
              <a:spcAft>
                <a:spcPts val="0"/>
              </a:spcAft>
              <a:defRPr/>
            </a:pPr>
            <a:r>
              <a:rPr lang="en-US" sz="2000" dirty="0"/>
              <a:t>Review previous meeting minutes</a:t>
            </a:r>
          </a:p>
          <a:p>
            <a:pPr lvl="1" fontAlgn="auto">
              <a:spcBef>
                <a:spcPts val="0"/>
              </a:spcBef>
              <a:spcAft>
                <a:spcPts val="0"/>
              </a:spcAft>
              <a:defRPr/>
            </a:pPr>
            <a:r>
              <a:rPr lang="en-US" sz="2000" dirty="0"/>
              <a:t>ID topics to be carried forward (Old Business)</a:t>
            </a:r>
          </a:p>
          <a:p>
            <a:pPr lvl="1" fontAlgn="auto">
              <a:spcBef>
                <a:spcPts val="0"/>
              </a:spcBef>
              <a:spcAft>
                <a:spcPts val="0"/>
              </a:spcAft>
              <a:defRPr/>
            </a:pPr>
            <a:r>
              <a:rPr lang="en-US" sz="2000" dirty="0"/>
              <a:t>ID new topics (New Business)</a:t>
            </a:r>
          </a:p>
          <a:p>
            <a:pPr lvl="1" fontAlgn="auto">
              <a:spcBef>
                <a:spcPts val="0"/>
              </a:spcBef>
              <a:spcAft>
                <a:spcPts val="0"/>
              </a:spcAft>
              <a:defRPr/>
            </a:pPr>
            <a:r>
              <a:rPr lang="en-US" sz="2000" dirty="0"/>
              <a:t>Review Dan </a:t>
            </a:r>
            <a:r>
              <a:rPr lang="en-US" sz="2000" dirty="0" err="1"/>
              <a:t>Remeika’s</a:t>
            </a:r>
            <a:r>
              <a:rPr lang="en-US" sz="2000" dirty="0"/>
              <a:t> “Talking Points”</a:t>
            </a:r>
          </a:p>
          <a:p>
            <a:pPr fontAlgn="auto">
              <a:spcBef>
                <a:spcPts val="0"/>
              </a:spcBef>
              <a:spcAft>
                <a:spcPts val="0"/>
              </a:spcAft>
              <a:defRPr/>
            </a:pPr>
            <a:r>
              <a:rPr lang="en-US" sz="2400" dirty="0"/>
              <a:t>Walk through the Preparation checklist</a:t>
            </a:r>
          </a:p>
          <a:p>
            <a:pPr lvl="1" fontAlgn="auto">
              <a:spcBef>
                <a:spcPts val="0"/>
              </a:spcBef>
              <a:spcAft>
                <a:spcPts val="0"/>
              </a:spcAft>
              <a:defRPr/>
            </a:pPr>
            <a:r>
              <a:rPr lang="en-US" sz="2000" dirty="0"/>
              <a:t>Make sure everything is covered</a:t>
            </a:r>
          </a:p>
        </p:txBody>
      </p:sp>
      <p:pic>
        <p:nvPicPr>
          <p:cNvPr id="4" name="Picture 3">
            <a:extLst>
              <a:ext uri="{FF2B5EF4-FFF2-40B4-BE49-F238E27FC236}">
                <a16:creationId xmlns:a16="http://schemas.microsoft.com/office/drawing/2014/main" id="{07E46F2A-BB0E-435D-B1E5-B45A1C4F59BE}"/>
              </a:ext>
            </a:extLst>
          </p:cNvPr>
          <p:cNvPicPr>
            <a:picLocks noChangeAspect="1"/>
          </p:cNvPicPr>
          <p:nvPr/>
        </p:nvPicPr>
        <p:blipFill>
          <a:blip r:embed="rId6"/>
          <a:stretch>
            <a:fillRect/>
          </a:stretch>
        </p:blipFill>
        <p:spPr>
          <a:xfrm>
            <a:off x="7201264" y="261764"/>
            <a:ext cx="4810236" cy="5995952"/>
          </a:xfrm>
          <a:prstGeom prst="rect">
            <a:avLst/>
          </a:prstGeom>
        </p:spPr>
      </p:pic>
    </p:spTree>
    <p:extLst>
      <p:ext uri="{BB962C8B-B14F-4D97-AF65-F5344CB8AC3E}">
        <p14:creationId xmlns:p14="http://schemas.microsoft.com/office/powerpoint/2010/main" val="292163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685800" y="381000"/>
            <a:ext cx="10515600" cy="1143000"/>
          </a:xfrm>
        </p:spPr>
        <p:txBody>
          <a:bodyPr/>
          <a:lstStyle/>
          <a:p>
            <a:r>
              <a:rPr lang="en-US" dirty="0"/>
              <a:t>3.6 During the Meeting - Effective Execution</a:t>
            </a:r>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6" name="Picture 5">
            <a:hlinkClick r:id="rId2" action="ppaction://hlinksldjump"/>
            <a:extLst>
              <a:ext uri="{FF2B5EF4-FFF2-40B4-BE49-F238E27FC236}">
                <a16:creationId xmlns:a16="http://schemas.microsoft.com/office/drawing/2014/main" id="{62190230-48F4-46C8-B3D8-D847A770E6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7" name="Content Placeholder 6">
            <a:extLst>
              <a:ext uri="{FF2B5EF4-FFF2-40B4-BE49-F238E27FC236}">
                <a16:creationId xmlns:a16="http://schemas.microsoft.com/office/drawing/2014/main" id="{DE4BAB7C-978B-4B06-8F63-221E834D5359}"/>
              </a:ext>
            </a:extLst>
          </p:cNvPr>
          <p:cNvSpPr>
            <a:spLocks noGrp="1"/>
          </p:cNvSpPr>
          <p:nvPr>
            <p:ph idx="1"/>
          </p:nvPr>
        </p:nvSpPr>
        <p:spPr>
          <a:xfrm>
            <a:off x="1600200" y="1371600"/>
            <a:ext cx="10287000" cy="4724400"/>
          </a:xfrm>
        </p:spPr>
        <p:txBody>
          <a:bodyPr/>
          <a:lstStyle/>
          <a:p>
            <a:pPr>
              <a:spcBef>
                <a:spcPts val="0"/>
              </a:spcBef>
            </a:pPr>
            <a:r>
              <a:rPr lang="en-US" dirty="0"/>
              <a:t>Start on time, </a:t>
            </a:r>
            <a:r>
              <a:rPr lang="en-US" u="sng" dirty="0"/>
              <a:t>every time</a:t>
            </a:r>
            <a:r>
              <a:rPr lang="en-US" dirty="0"/>
              <a:t>! – Will help you end on time</a:t>
            </a:r>
          </a:p>
          <a:p>
            <a:pPr>
              <a:spcBef>
                <a:spcPts val="0"/>
              </a:spcBef>
            </a:pPr>
            <a:r>
              <a:rPr lang="en-US" dirty="0"/>
              <a:t>Follow the agenda – Park new items for future discussions</a:t>
            </a:r>
          </a:p>
          <a:p>
            <a:pPr>
              <a:spcBef>
                <a:spcPts val="0"/>
              </a:spcBef>
            </a:pPr>
            <a:r>
              <a:rPr lang="en-US" dirty="0"/>
              <a:t>Make a list of YOUR Action Items – for YOUR follow up</a:t>
            </a:r>
          </a:p>
          <a:p>
            <a:pPr>
              <a:spcBef>
                <a:spcPts val="0"/>
              </a:spcBef>
            </a:pPr>
            <a:r>
              <a:rPr lang="en-US" dirty="0"/>
              <a:t>Assign responsibilities/tasks – For others to follow up</a:t>
            </a:r>
          </a:p>
          <a:p>
            <a:pPr>
              <a:spcBef>
                <a:spcPts val="0"/>
              </a:spcBef>
            </a:pPr>
            <a:r>
              <a:rPr lang="en-US" dirty="0"/>
              <a:t>Confirm next steps</a:t>
            </a:r>
          </a:p>
          <a:p>
            <a:pPr>
              <a:spcBef>
                <a:spcPts val="0"/>
              </a:spcBef>
            </a:pPr>
            <a:r>
              <a:rPr lang="en-US" dirty="0"/>
              <a:t>Don’t get bogged down</a:t>
            </a:r>
          </a:p>
          <a:p>
            <a:pPr>
              <a:spcBef>
                <a:spcPts val="0"/>
              </a:spcBef>
            </a:pPr>
            <a:r>
              <a:rPr lang="en-US" dirty="0"/>
              <a:t>Use Robert’s Rules</a:t>
            </a:r>
          </a:p>
          <a:p>
            <a:pPr>
              <a:spcBef>
                <a:spcPts val="0"/>
              </a:spcBef>
            </a:pPr>
            <a:r>
              <a:rPr lang="en-US" dirty="0"/>
              <a:t>Have your councils Advocate help control the meeting</a:t>
            </a:r>
          </a:p>
          <a:p>
            <a:pPr>
              <a:spcBef>
                <a:spcPts val="0"/>
              </a:spcBef>
            </a:pPr>
            <a:r>
              <a:rPr lang="en-US" dirty="0"/>
              <a:t>DO NOT revisit issues/vote </a:t>
            </a:r>
            <a:r>
              <a:rPr lang="en-US" u="sng" dirty="0"/>
              <a:t>unless</a:t>
            </a:r>
          </a:p>
          <a:p>
            <a:pPr lvl="1">
              <a:spcBef>
                <a:spcPts val="0"/>
              </a:spcBef>
            </a:pPr>
            <a:r>
              <a:rPr lang="en-US" sz="2000" dirty="0"/>
              <a:t>New data or information becomes available or…</a:t>
            </a:r>
          </a:p>
          <a:p>
            <a:pPr lvl="1">
              <a:spcBef>
                <a:spcPts val="0"/>
              </a:spcBef>
            </a:pPr>
            <a:r>
              <a:rPr lang="en-US" sz="2000" dirty="0"/>
              <a:t>Circumstances have changes</a:t>
            </a:r>
          </a:p>
        </p:txBody>
      </p:sp>
      <p:pic>
        <p:nvPicPr>
          <p:cNvPr id="8" name="Picture 7">
            <a:hlinkClick r:id="rId5"/>
            <a:extLst>
              <a:ext uri="{FF2B5EF4-FFF2-40B4-BE49-F238E27FC236}">
                <a16:creationId xmlns:a16="http://schemas.microsoft.com/office/drawing/2014/main" id="{B77A5CD5-2848-4A95-BC4B-C5DB55E175E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237" l="3333" r="100000"/>
                    </a14:imgEffect>
                    <a14:imgEffect>
                      <a14:saturation sat="0"/>
                    </a14:imgEffect>
                  </a14:imgLayer>
                </a14:imgProps>
              </a:ext>
            </a:extLst>
          </a:blip>
          <a:stretch>
            <a:fillRect/>
          </a:stretch>
        </p:blipFill>
        <p:spPr>
          <a:xfrm>
            <a:off x="1214546" y="4419600"/>
            <a:ext cx="385654" cy="336804"/>
          </a:xfrm>
          <a:prstGeom prst="rect">
            <a:avLst/>
          </a:prstGeom>
        </p:spPr>
      </p:pic>
    </p:spTree>
    <p:extLst>
      <p:ext uri="{BB962C8B-B14F-4D97-AF65-F5344CB8AC3E}">
        <p14:creationId xmlns:p14="http://schemas.microsoft.com/office/powerpoint/2010/main" val="343362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133600" y="381000"/>
            <a:ext cx="8229600" cy="1143000"/>
          </a:xfrm>
        </p:spPr>
        <p:txBody>
          <a:bodyPr/>
          <a:lstStyle/>
          <a:p>
            <a:pPr algn="l"/>
            <a:r>
              <a:rPr lang="en-US" dirty="0"/>
              <a:t>3.7 After the meeting – Follow up</a:t>
            </a:r>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6" name="Picture 5">
            <a:hlinkClick r:id="rId2" action="ppaction://hlinksldjump"/>
            <a:extLst>
              <a:ext uri="{FF2B5EF4-FFF2-40B4-BE49-F238E27FC236}">
                <a16:creationId xmlns:a16="http://schemas.microsoft.com/office/drawing/2014/main" id="{62190230-48F4-46C8-B3D8-D847A770E6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7" name="Content Placeholder 6">
            <a:extLst>
              <a:ext uri="{FF2B5EF4-FFF2-40B4-BE49-F238E27FC236}">
                <a16:creationId xmlns:a16="http://schemas.microsoft.com/office/drawing/2014/main" id="{DE4BAB7C-978B-4B06-8F63-221E834D5359}"/>
              </a:ext>
            </a:extLst>
          </p:cNvPr>
          <p:cNvSpPr>
            <a:spLocks noGrp="1"/>
          </p:cNvSpPr>
          <p:nvPr>
            <p:ph idx="1"/>
          </p:nvPr>
        </p:nvSpPr>
        <p:spPr>
          <a:xfrm>
            <a:off x="726948" y="1808058"/>
            <a:ext cx="10738104" cy="2078142"/>
          </a:xfrm>
        </p:spPr>
        <p:txBody>
          <a:bodyPr/>
          <a:lstStyle/>
          <a:p>
            <a:pPr>
              <a:spcBef>
                <a:spcPts val="0"/>
              </a:spcBef>
            </a:pPr>
            <a:r>
              <a:rPr lang="en-US" b="1" dirty="0"/>
              <a:t>Publish meeting minutes </a:t>
            </a:r>
            <a:r>
              <a:rPr lang="en-US" sz="2800" dirty="0"/>
              <a:t>– As soon as possible</a:t>
            </a:r>
          </a:p>
          <a:p>
            <a:pPr fontAlgn="auto">
              <a:spcBef>
                <a:spcPts val="0"/>
              </a:spcBef>
              <a:spcAft>
                <a:spcPts val="0"/>
              </a:spcAft>
              <a:defRPr/>
            </a:pPr>
            <a:r>
              <a:rPr lang="en-US" b="1" dirty="0"/>
              <a:t>Follow up </a:t>
            </a:r>
            <a:r>
              <a:rPr lang="en-US" sz="2800" dirty="0"/>
              <a:t>– Ensure all tasks and assignments are done</a:t>
            </a:r>
          </a:p>
          <a:p>
            <a:pPr fontAlgn="auto">
              <a:spcBef>
                <a:spcPts val="0"/>
              </a:spcBef>
              <a:spcAft>
                <a:spcPts val="0"/>
              </a:spcAft>
              <a:defRPr/>
            </a:pPr>
            <a:r>
              <a:rPr lang="en-US" b="1" dirty="0"/>
              <a:t>Include your action items </a:t>
            </a:r>
            <a:r>
              <a:rPr lang="en-US" sz="2800" dirty="0"/>
              <a:t>– You need to set the example for others to follow</a:t>
            </a:r>
          </a:p>
        </p:txBody>
      </p:sp>
      <p:pic>
        <p:nvPicPr>
          <p:cNvPr id="8" name="Picture 7">
            <a:extLst>
              <a:ext uri="{FF2B5EF4-FFF2-40B4-BE49-F238E27FC236}">
                <a16:creationId xmlns:a16="http://schemas.microsoft.com/office/drawing/2014/main" id="{FD4BB902-0AF3-4E93-92E8-FC4439A0B2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5" b="99758" l="0" r="100000">
                        <a14:foregroundMark x1="18788" y1="43961" x2="14470" y2="59662"/>
                        <a14:foregroundMark x1="11818" y1="72705" x2="15303" y2="59662"/>
                        <a14:foregroundMark x1="4394" y1="72222" x2="11818" y2="73188"/>
                        <a14:foregroundMark x1="5682" y1="64493" x2="5303" y2="60628"/>
                        <a14:foregroundMark x1="3258" y1="80193" x2="3258" y2="80676"/>
                        <a14:foregroundMark x1="17500" y1="90821" x2="76364" y2="93237"/>
                        <a14:foregroundMark x1="85833" y1="44444" x2="89015" y2="67633"/>
                        <a14:foregroundMark x1="91970" y1="69565" x2="92576" y2="69565"/>
                        <a14:foregroundMark x1="24091" y1="32850" x2="22045" y2="33333"/>
                        <a14:foregroundMark x1="20985" y1="33816" x2="21439" y2="38406"/>
                        <a14:foregroundMark x1="17500" y1="48551" x2="17045" y2="46377"/>
                      </a14:backgroundRemoval>
                    </a14:imgEffect>
                  </a14:imgLayer>
                </a14:imgProps>
              </a:ext>
            </a:extLst>
          </a:blip>
          <a:stretch>
            <a:fillRect/>
          </a:stretch>
        </p:blipFill>
        <p:spPr>
          <a:xfrm>
            <a:off x="2541099" y="3880338"/>
            <a:ext cx="6639909" cy="2082517"/>
          </a:xfrm>
          <a:prstGeom prst="rect">
            <a:avLst/>
          </a:prstGeom>
        </p:spPr>
      </p:pic>
    </p:spTree>
    <p:extLst>
      <p:ext uri="{BB962C8B-B14F-4D97-AF65-F5344CB8AC3E}">
        <p14:creationId xmlns:p14="http://schemas.microsoft.com/office/powerpoint/2010/main" val="295356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381000" y="381000"/>
            <a:ext cx="4953000" cy="1143000"/>
          </a:xfrm>
        </p:spPr>
        <p:txBody>
          <a:bodyPr/>
          <a:lstStyle/>
          <a:p>
            <a:pPr algn="l"/>
            <a:r>
              <a:rPr lang="en-US" dirty="0"/>
              <a:t>4 – Youth Protection</a:t>
            </a:r>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6" name="Picture 5">
            <a:hlinkClick r:id="rId2" action="ppaction://hlinksldjump"/>
            <a:extLst>
              <a:ext uri="{FF2B5EF4-FFF2-40B4-BE49-F238E27FC236}">
                <a16:creationId xmlns:a16="http://schemas.microsoft.com/office/drawing/2014/main" id="{62190230-48F4-46C8-B3D8-D847A770E6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7" name="Content Placeholder 6">
            <a:extLst>
              <a:ext uri="{FF2B5EF4-FFF2-40B4-BE49-F238E27FC236}">
                <a16:creationId xmlns:a16="http://schemas.microsoft.com/office/drawing/2014/main" id="{DE4BAB7C-978B-4B06-8F63-221E834D5359}"/>
              </a:ext>
            </a:extLst>
          </p:cNvPr>
          <p:cNvSpPr>
            <a:spLocks noGrp="1"/>
          </p:cNvSpPr>
          <p:nvPr>
            <p:ph idx="1"/>
          </p:nvPr>
        </p:nvSpPr>
        <p:spPr>
          <a:xfrm>
            <a:off x="2362200" y="2339093"/>
            <a:ext cx="8534400" cy="3604507"/>
          </a:xfrm>
        </p:spPr>
        <p:txBody>
          <a:bodyPr/>
          <a:lstStyle/>
          <a:p>
            <a:pPr marL="514350" indent="-514350" fontAlgn="auto">
              <a:spcBef>
                <a:spcPts val="0"/>
              </a:spcBef>
              <a:spcAft>
                <a:spcPts val="0"/>
              </a:spcAft>
              <a:buFont typeface="+mj-lt"/>
              <a:buAutoNum type="arabicPeriod"/>
              <a:defRPr/>
            </a:pPr>
            <a:r>
              <a:rPr lang="en-US" b="1" dirty="0"/>
              <a:t>Training Requirements</a:t>
            </a:r>
          </a:p>
          <a:p>
            <a:pPr marL="914400" lvl="1" indent="-514350" fontAlgn="auto">
              <a:spcBef>
                <a:spcPts val="0"/>
              </a:spcBef>
              <a:spcAft>
                <a:spcPts val="0"/>
              </a:spcAft>
              <a:buFont typeface="+mj-lt"/>
              <a:buAutoNum type="arabicPeriod"/>
              <a:defRPr/>
            </a:pPr>
            <a:r>
              <a:rPr lang="en-US" dirty="0"/>
              <a:t>Who needs training?</a:t>
            </a:r>
          </a:p>
          <a:p>
            <a:pPr marL="914400" lvl="1" indent="-514350" fontAlgn="auto">
              <a:spcBef>
                <a:spcPts val="0"/>
              </a:spcBef>
              <a:spcAft>
                <a:spcPts val="0"/>
              </a:spcAft>
              <a:buFont typeface="+mj-lt"/>
              <a:buAutoNum type="arabicPeriod"/>
              <a:defRPr/>
            </a:pPr>
            <a:r>
              <a:rPr lang="en-US" dirty="0"/>
              <a:t>What training is needed</a:t>
            </a:r>
          </a:p>
          <a:p>
            <a:pPr marL="514350" indent="-514350" fontAlgn="auto">
              <a:spcBef>
                <a:spcPts val="0"/>
              </a:spcBef>
              <a:spcAft>
                <a:spcPts val="0"/>
              </a:spcAft>
              <a:buFont typeface="+mj-lt"/>
              <a:buAutoNum type="arabicPeriod"/>
              <a:defRPr/>
            </a:pPr>
            <a:r>
              <a:rPr lang="en-US" b="1" dirty="0"/>
              <a:t>How to Sign up for training</a:t>
            </a:r>
            <a:endParaRPr lang="en-US" dirty="0"/>
          </a:p>
          <a:p>
            <a:pPr marL="514350" indent="-514350" fontAlgn="auto">
              <a:spcBef>
                <a:spcPts val="0"/>
              </a:spcBef>
              <a:spcAft>
                <a:spcPts val="0"/>
              </a:spcAft>
              <a:buFont typeface="+mj-lt"/>
              <a:buAutoNum type="arabicPeriod"/>
              <a:defRPr/>
            </a:pPr>
            <a:r>
              <a:rPr lang="en-US" b="1" dirty="0" err="1"/>
              <a:t>Armatus</a:t>
            </a:r>
            <a:r>
              <a:rPr lang="en-US" b="1" dirty="0"/>
              <a:t> Website – </a:t>
            </a:r>
            <a:r>
              <a:rPr lang="en-US" sz="2800" dirty="0"/>
              <a:t>Email to Compliance Process</a:t>
            </a:r>
            <a:endParaRPr lang="en-US" b="1" dirty="0"/>
          </a:p>
          <a:p>
            <a:pPr marL="514350" indent="-514350" fontAlgn="auto">
              <a:spcBef>
                <a:spcPts val="0"/>
              </a:spcBef>
              <a:spcAft>
                <a:spcPts val="0"/>
              </a:spcAft>
              <a:buFont typeface="+mj-lt"/>
              <a:buAutoNum type="arabicPeriod"/>
              <a:defRPr/>
            </a:pPr>
            <a:r>
              <a:rPr lang="en-US" b="1" dirty="0"/>
              <a:t>Youth Certification Reporting</a:t>
            </a:r>
          </a:p>
          <a:p>
            <a:pPr marL="514350" indent="-514350" fontAlgn="auto">
              <a:spcBef>
                <a:spcPts val="0"/>
              </a:spcBef>
              <a:spcAft>
                <a:spcPts val="0"/>
              </a:spcAft>
              <a:buFont typeface="+mj-lt"/>
              <a:buAutoNum type="arabicPeriod"/>
              <a:defRPr/>
            </a:pPr>
            <a:r>
              <a:rPr lang="en-US" b="1" dirty="0"/>
              <a:t>Frequently Asked Questions (FAQs)</a:t>
            </a:r>
            <a:endParaRPr lang="en-US" dirty="0"/>
          </a:p>
        </p:txBody>
      </p:sp>
      <p:pic>
        <p:nvPicPr>
          <p:cNvPr id="8" name="Picture 7">
            <a:extLst>
              <a:ext uri="{FF2B5EF4-FFF2-40B4-BE49-F238E27FC236}">
                <a16:creationId xmlns:a16="http://schemas.microsoft.com/office/drawing/2014/main" id="{AA69B9B7-4E5E-46ED-AD3B-840C05CF2C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89187"/>
            <a:ext cx="6543661" cy="19627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6" action="ppaction://hlinksldjump"/>
            <a:extLst>
              <a:ext uri="{FF2B5EF4-FFF2-40B4-BE49-F238E27FC236}">
                <a16:creationId xmlns:a16="http://schemas.microsoft.com/office/drawing/2014/main" id="{005B6676-DCC7-410D-AA46-35BA361A256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1949591" y="2413787"/>
            <a:ext cx="467470" cy="408256"/>
          </a:xfrm>
          <a:prstGeom prst="rect">
            <a:avLst/>
          </a:prstGeom>
        </p:spPr>
      </p:pic>
      <p:pic>
        <p:nvPicPr>
          <p:cNvPr id="10" name="Picture 9">
            <a:hlinkClick r:id="rId9" action="ppaction://hlinksldjump"/>
            <a:extLst>
              <a:ext uri="{FF2B5EF4-FFF2-40B4-BE49-F238E27FC236}">
                <a16:creationId xmlns:a16="http://schemas.microsoft.com/office/drawing/2014/main" id="{D23FEF82-8607-4221-9C16-A05F6903608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1949591" y="3642203"/>
            <a:ext cx="467470" cy="408256"/>
          </a:xfrm>
          <a:prstGeom prst="rect">
            <a:avLst/>
          </a:prstGeom>
        </p:spPr>
      </p:pic>
      <p:pic>
        <p:nvPicPr>
          <p:cNvPr id="11" name="Picture 10">
            <a:hlinkClick r:id="rId10" action="ppaction://hlinksldjump"/>
            <a:extLst>
              <a:ext uri="{FF2B5EF4-FFF2-40B4-BE49-F238E27FC236}">
                <a16:creationId xmlns:a16="http://schemas.microsoft.com/office/drawing/2014/main" id="{2AD05645-16BB-46EF-910E-08A79F37D77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1949591" y="4163744"/>
            <a:ext cx="467470" cy="408256"/>
          </a:xfrm>
          <a:prstGeom prst="rect">
            <a:avLst/>
          </a:prstGeom>
        </p:spPr>
      </p:pic>
      <p:pic>
        <p:nvPicPr>
          <p:cNvPr id="12" name="Picture 11">
            <a:hlinkClick r:id="rId11" action="ppaction://hlinksldjump"/>
            <a:extLst>
              <a:ext uri="{FF2B5EF4-FFF2-40B4-BE49-F238E27FC236}">
                <a16:creationId xmlns:a16="http://schemas.microsoft.com/office/drawing/2014/main" id="{D4295254-7DBC-4032-8CB0-DF601C49139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1949591" y="4620944"/>
            <a:ext cx="467470" cy="408256"/>
          </a:xfrm>
          <a:prstGeom prst="rect">
            <a:avLst/>
          </a:prstGeom>
        </p:spPr>
      </p:pic>
      <p:pic>
        <p:nvPicPr>
          <p:cNvPr id="13" name="Picture 12">
            <a:hlinkClick r:id="rId12" action="ppaction://hlinksldjump"/>
            <a:extLst>
              <a:ext uri="{FF2B5EF4-FFF2-40B4-BE49-F238E27FC236}">
                <a16:creationId xmlns:a16="http://schemas.microsoft.com/office/drawing/2014/main" id="{637DC56D-14DD-4E66-81B6-667B761F5D7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Layer>
                </a14:imgProps>
              </a:ext>
            </a:extLst>
          </a:blip>
          <a:stretch>
            <a:fillRect/>
          </a:stretch>
        </p:blipFill>
        <p:spPr>
          <a:xfrm>
            <a:off x="1949591" y="5154344"/>
            <a:ext cx="467470" cy="408256"/>
          </a:xfrm>
          <a:prstGeom prst="rect">
            <a:avLst/>
          </a:prstGeom>
        </p:spPr>
      </p:pic>
    </p:spTree>
    <p:extLst>
      <p:ext uri="{BB962C8B-B14F-4D97-AF65-F5344CB8AC3E}">
        <p14:creationId xmlns:p14="http://schemas.microsoft.com/office/powerpoint/2010/main" val="375012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1676400" y="381000"/>
            <a:ext cx="8229600" cy="1143000"/>
          </a:xfrm>
        </p:spPr>
        <p:txBody>
          <a:bodyPr/>
          <a:lstStyle/>
          <a:p>
            <a:r>
              <a:rPr lang="en-US" dirty="0"/>
              <a:t>4.1 Training Requirements</a:t>
            </a:r>
            <a:endParaRPr lang="en-US" sz="3600" dirty="0"/>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6" name="Picture 5">
            <a:hlinkClick r:id="rId2" action="ppaction://hlinksldjump"/>
            <a:extLst>
              <a:ext uri="{FF2B5EF4-FFF2-40B4-BE49-F238E27FC236}">
                <a16:creationId xmlns:a16="http://schemas.microsoft.com/office/drawing/2014/main" id="{62190230-48F4-46C8-B3D8-D847A770E6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graphicFrame>
        <p:nvGraphicFramePr>
          <p:cNvPr id="8" name="Table 8">
            <a:extLst>
              <a:ext uri="{FF2B5EF4-FFF2-40B4-BE49-F238E27FC236}">
                <a16:creationId xmlns:a16="http://schemas.microsoft.com/office/drawing/2014/main" id="{BF17D24D-B401-481A-997D-EB4B107AD657}"/>
              </a:ext>
            </a:extLst>
          </p:cNvPr>
          <p:cNvGraphicFramePr>
            <a:graphicFrameLocks noGrp="1"/>
          </p:cNvGraphicFramePr>
          <p:nvPr>
            <p:extLst>
              <p:ext uri="{D42A27DB-BD31-4B8C-83A1-F6EECF244321}">
                <p14:modId xmlns:p14="http://schemas.microsoft.com/office/powerpoint/2010/main" val="4094606171"/>
              </p:ext>
            </p:extLst>
          </p:nvPr>
        </p:nvGraphicFramePr>
        <p:xfrm>
          <a:off x="714915" y="1741046"/>
          <a:ext cx="10738105" cy="1854200"/>
        </p:xfrm>
        <a:graphic>
          <a:graphicData uri="http://schemas.openxmlformats.org/drawingml/2006/table">
            <a:tbl>
              <a:tblPr firstRow="1" bandRow="1">
                <a:tableStyleId>{10A1B5D5-9B99-4C35-A422-299274C87663}</a:tableStyleId>
              </a:tblPr>
              <a:tblGrid>
                <a:gridCol w="2147621">
                  <a:extLst>
                    <a:ext uri="{9D8B030D-6E8A-4147-A177-3AD203B41FA5}">
                      <a16:colId xmlns:a16="http://schemas.microsoft.com/office/drawing/2014/main" val="2389512095"/>
                    </a:ext>
                  </a:extLst>
                </a:gridCol>
                <a:gridCol w="2147621">
                  <a:extLst>
                    <a:ext uri="{9D8B030D-6E8A-4147-A177-3AD203B41FA5}">
                      <a16:colId xmlns:a16="http://schemas.microsoft.com/office/drawing/2014/main" val="449623160"/>
                    </a:ext>
                  </a:extLst>
                </a:gridCol>
                <a:gridCol w="2147621">
                  <a:extLst>
                    <a:ext uri="{9D8B030D-6E8A-4147-A177-3AD203B41FA5}">
                      <a16:colId xmlns:a16="http://schemas.microsoft.com/office/drawing/2014/main" val="2781976651"/>
                    </a:ext>
                  </a:extLst>
                </a:gridCol>
                <a:gridCol w="2147621">
                  <a:extLst>
                    <a:ext uri="{9D8B030D-6E8A-4147-A177-3AD203B41FA5}">
                      <a16:colId xmlns:a16="http://schemas.microsoft.com/office/drawing/2014/main" val="2819345551"/>
                    </a:ext>
                  </a:extLst>
                </a:gridCol>
                <a:gridCol w="2147621">
                  <a:extLst>
                    <a:ext uri="{9D8B030D-6E8A-4147-A177-3AD203B41FA5}">
                      <a16:colId xmlns:a16="http://schemas.microsoft.com/office/drawing/2014/main" val="3247866299"/>
                    </a:ext>
                  </a:extLst>
                </a:gridCol>
              </a:tblGrid>
              <a:tr h="370840">
                <a:tc>
                  <a:txBody>
                    <a:bodyPr/>
                    <a:lstStyle/>
                    <a:p>
                      <a:pPr algn="ctr"/>
                      <a:r>
                        <a:rPr lang="en-US" dirty="0"/>
                        <a:t>Position</a:t>
                      </a:r>
                    </a:p>
                  </a:txBody>
                  <a:tcPr/>
                </a:tc>
                <a:tc>
                  <a:txBody>
                    <a:bodyPr/>
                    <a:lstStyle/>
                    <a:p>
                      <a:pPr algn="ctr"/>
                      <a:r>
                        <a:rPr lang="en-US" dirty="0"/>
                        <a:t>Meet Sam</a:t>
                      </a:r>
                    </a:p>
                  </a:txBody>
                  <a:tcPr/>
                </a:tc>
                <a:tc>
                  <a:txBody>
                    <a:bodyPr/>
                    <a:lstStyle/>
                    <a:p>
                      <a:pPr algn="ctr"/>
                      <a:r>
                        <a:rPr lang="en-US" dirty="0"/>
                        <a:t>Duty to Report</a:t>
                      </a:r>
                    </a:p>
                  </a:txBody>
                  <a:tcPr/>
                </a:tc>
                <a:tc>
                  <a:txBody>
                    <a:bodyPr/>
                    <a:lstStyle/>
                    <a:p>
                      <a:pPr algn="ctr"/>
                      <a:r>
                        <a:rPr lang="en-US" dirty="0" err="1"/>
                        <a:t>KofC</a:t>
                      </a:r>
                      <a:r>
                        <a:rPr lang="en-US" dirty="0"/>
                        <a:t> Policies</a:t>
                      </a:r>
                    </a:p>
                  </a:txBody>
                  <a:tcPr/>
                </a:tc>
                <a:tc>
                  <a:txBody>
                    <a:bodyPr/>
                    <a:lstStyle/>
                    <a:p>
                      <a:pPr algn="ctr"/>
                      <a:r>
                        <a:rPr lang="en-US" dirty="0"/>
                        <a:t>Background Check</a:t>
                      </a:r>
                    </a:p>
                  </a:txBody>
                  <a:tcPr/>
                </a:tc>
                <a:extLst>
                  <a:ext uri="{0D108BD9-81ED-4DB2-BD59-A6C34878D82A}">
                    <a16:rowId xmlns:a16="http://schemas.microsoft.com/office/drawing/2014/main" val="823374979"/>
                  </a:ext>
                </a:extLst>
              </a:tr>
              <a:tr h="370840">
                <a:tc>
                  <a:txBody>
                    <a:bodyPr/>
                    <a:lstStyle/>
                    <a:p>
                      <a:pPr algn="ctr"/>
                      <a:r>
                        <a:rPr lang="en-US" b="0" dirty="0"/>
                        <a:t>Grand Knight</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endParaRPr lang="en-US" b="0" dirty="0"/>
                    </a:p>
                  </a:txBody>
                  <a:tcPr marL="91436" marR="91436"/>
                </a:tc>
                <a:extLst>
                  <a:ext uri="{0D108BD9-81ED-4DB2-BD59-A6C34878D82A}">
                    <a16:rowId xmlns:a16="http://schemas.microsoft.com/office/drawing/2014/main" val="1575370712"/>
                  </a:ext>
                </a:extLst>
              </a:tr>
              <a:tr h="370840">
                <a:tc>
                  <a:txBody>
                    <a:bodyPr/>
                    <a:lstStyle/>
                    <a:p>
                      <a:pPr algn="ctr"/>
                      <a:r>
                        <a:rPr lang="en-US" b="0" dirty="0"/>
                        <a:t>Program Director</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endParaRPr lang="en-US" b="0" dirty="0"/>
                    </a:p>
                  </a:txBody>
                  <a:tcPr marL="91436" marR="91436"/>
                </a:tc>
                <a:extLst>
                  <a:ext uri="{0D108BD9-81ED-4DB2-BD59-A6C34878D82A}">
                    <a16:rowId xmlns:a16="http://schemas.microsoft.com/office/drawing/2014/main" val="3683792645"/>
                  </a:ext>
                </a:extLst>
              </a:tr>
              <a:tr h="370840">
                <a:tc>
                  <a:txBody>
                    <a:bodyPr/>
                    <a:lstStyle/>
                    <a:p>
                      <a:pPr algn="ctr"/>
                      <a:r>
                        <a:rPr lang="en-US" b="0" dirty="0"/>
                        <a:t>Community Director</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extLst>
                  <a:ext uri="{0D108BD9-81ED-4DB2-BD59-A6C34878D82A}">
                    <a16:rowId xmlns:a16="http://schemas.microsoft.com/office/drawing/2014/main" val="2997435056"/>
                  </a:ext>
                </a:extLst>
              </a:tr>
              <a:tr h="370840">
                <a:tc>
                  <a:txBody>
                    <a:bodyPr/>
                    <a:lstStyle/>
                    <a:p>
                      <a:pPr algn="ctr"/>
                      <a:r>
                        <a:rPr lang="en-US" b="0" dirty="0"/>
                        <a:t>Family Director</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tc>
                  <a:txBody>
                    <a:bodyPr/>
                    <a:lstStyle/>
                    <a:p>
                      <a:pPr algn="ctr"/>
                      <a:r>
                        <a:rPr lang="en-US" b="0" dirty="0"/>
                        <a:t>Required</a:t>
                      </a:r>
                    </a:p>
                  </a:txBody>
                  <a:tcPr marL="91436" marR="91436"/>
                </a:tc>
                <a:extLst>
                  <a:ext uri="{0D108BD9-81ED-4DB2-BD59-A6C34878D82A}">
                    <a16:rowId xmlns:a16="http://schemas.microsoft.com/office/drawing/2014/main" val="3586472146"/>
                  </a:ext>
                </a:extLst>
              </a:tr>
            </a:tbl>
          </a:graphicData>
        </a:graphic>
      </p:graphicFrame>
      <p:sp>
        <p:nvSpPr>
          <p:cNvPr id="9" name="TextBox 8">
            <a:extLst>
              <a:ext uri="{FF2B5EF4-FFF2-40B4-BE49-F238E27FC236}">
                <a16:creationId xmlns:a16="http://schemas.microsoft.com/office/drawing/2014/main" id="{022E38F7-A567-463E-AC23-70FBDF16CBA3}"/>
              </a:ext>
            </a:extLst>
          </p:cNvPr>
          <p:cNvSpPr txBox="1"/>
          <p:nvPr/>
        </p:nvSpPr>
        <p:spPr>
          <a:xfrm>
            <a:off x="714915" y="4267200"/>
            <a:ext cx="10738105" cy="646331"/>
          </a:xfrm>
          <a:prstGeom prst="rect">
            <a:avLst/>
          </a:prstGeom>
          <a:noFill/>
        </p:spPr>
        <p:txBody>
          <a:bodyPr wrap="square" rtlCol="0">
            <a:spAutoFit/>
          </a:bodyPr>
          <a:lstStyle/>
          <a:p>
            <a:r>
              <a:rPr lang="en-US" dirty="0"/>
              <a:t>All councils must also comply with all </a:t>
            </a:r>
            <a:r>
              <a:rPr lang="en-US" b="1" dirty="0"/>
              <a:t>Diocesan Youth Protection requirements</a:t>
            </a:r>
            <a:r>
              <a:rPr lang="en-US" dirty="0"/>
              <a:t>. Contact your Diocesan Program Director of State Deputy Regional Representative (SDRR)to find out the requirements for your Diocese.</a:t>
            </a:r>
          </a:p>
        </p:txBody>
      </p:sp>
    </p:spTree>
    <p:extLst>
      <p:ext uri="{BB962C8B-B14F-4D97-AF65-F5344CB8AC3E}">
        <p14:creationId xmlns:p14="http://schemas.microsoft.com/office/powerpoint/2010/main" val="368994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90F1B5-039E-45BF-A669-C34A4B622E40}"/>
              </a:ext>
            </a:extLst>
          </p:cNvPr>
          <p:cNvSpPr/>
          <p:nvPr/>
        </p:nvSpPr>
        <p:spPr bwMode="auto">
          <a:xfrm>
            <a:off x="8581109" y="2371613"/>
            <a:ext cx="2802182" cy="2809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112293" y="152400"/>
            <a:ext cx="7641307" cy="1143000"/>
          </a:xfrm>
        </p:spPr>
        <p:txBody>
          <a:bodyPr/>
          <a:lstStyle/>
          <a:p>
            <a:r>
              <a:rPr lang="en-US" dirty="0"/>
              <a:t>4.2 How to Sign up for training</a:t>
            </a:r>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9" name="Picture 8">
            <a:hlinkClick r:id="rId2" action="ppaction://hlinksldjump"/>
            <a:extLst>
              <a:ext uri="{FF2B5EF4-FFF2-40B4-BE49-F238E27FC236}">
                <a16:creationId xmlns:a16="http://schemas.microsoft.com/office/drawing/2014/main" id="{6A036354-3997-49D4-ADE9-3668D49D17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10604332" y="6257716"/>
            <a:ext cx="453844" cy="447884"/>
          </a:xfrm>
          <a:prstGeom prst="rect">
            <a:avLst/>
          </a:prstGeom>
        </p:spPr>
      </p:pic>
      <p:sp>
        <p:nvSpPr>
          <p:cNvPr id="10" name="Rectangle 6">
            <a:extLst>
              <a:ext uri="{FF2B5EF4-FFF2-40B4-BE49-F238E27FC236}">
                <a16:creationId xmlns:a16="http://schemas.microsoft.com/office/drawing/2014/main" id="{AE0D8B81-3717-439D-A138-CFDB895268D6}"/>
              </a:ext>
            </a:extLst>
          </p:cNvPr>
          <p:cNvSpPr>
            <a:spLocks noChangeArrowheads="1"/>
          </p:cNvSpPr>
          <p:nvPr/>
        </p:nvSpPr>
        <p:spPr bwMode="auto">
          <a:xfrm>
            <a:off x="3646821" y="1432100"/>
            <a:ext cx="2133600" cy="1879041"/>
          </a:xfrm>
          <a:prstGeom prst="rect">
            <a:avLst/>
          </a:prstGeom>
          <a:noFill/>
          <a:ln w="57150" algn="ctr">
            <a:solidFill>
              <a:srgbClr val="5F73C8"/>
            </a:solidFill>
            <a:round/>
            <a:headEnd/>
            <a:tailEnd/>
          </a:ln>
        </p:spPr>
        <p:txBody>
          <a:bodyPr anchor="ct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400" dirty="0">
                <a:solidFill>
                  <a:schemeClr val="bg2">
                    <a:lumMod val="50000"/>
                  </a:schemeClr>
                </a:solidFill>
                <a:latin typeface="Times" panose="02020603050405020304" pitchFamily="18" charset="0"/>
              </a:rPr>
              <a:t>Council submits:</a:t>
            </a:r>
          </a:p>
          <a:p>
            <a:pPr algn="ctr"/>
            <a:r>
              <a:rPr lang="en-US" altLang="en-US" sz="2400" dirty="0">
                <a:solidFill>
                  <a:schemeClr val="bg2">
                    <a:lumMod val="50000"/>
                  </a:schemeClr>
                </a:solidFill>
                <a:latin typeface="Times" panose="02020603050405020304" pitchFamily="18" charset="0"/>
              </a:rPr>
              <a:t>       Form 185</a:t>
            </a:r>
          </a:p>
          <a:p>
            <a:pPr algn="ctr"/>
            <a:r>
              <a:rPr lang="en-US" altLang="en-US" sz="2400" dirty="0">
                <a:solidFill>
                  <a:schemeClr val="bg2">
                    <a:lumMod val="50000"/>
                  </a:schemeClr>
                </a:solidFill>
                <a:latin typeface="Times" panose="02020603050405020304" pitchFamily="18" charset="0"/>
              </a:rPr>
              <a:t>       Form 365</a:t>
            </a:r>
          </a:p>
        </p:txBody>
      </p:sp>
      <p:cxnSp>
        <p:nvCxnSpPr>
          <p:cNvPr id="11" name="Straight Arrow Connector 9">
            <a:extLst>
              <a:ext uri="{FF2B5EF4-FFF2-40B4-BE49-F238E27FC236}">
                <a16:creationId xmlns:a16="http://schemas.microsoft.com/office/drawing/2014/main" id="{7D3210A9-2B58-41B5-B5AF-777C92B08654}"/>
              </a:ext>
            </a:extLst>
          </p:cNvPr>
          <p:cNvCxnSpPr>
            <a:cxnSpLocks/>
            <a:stCxn id="10" idx="3"/>
            <a:endCxn id="12" idx="1"/>
          </p:cNvCxnSpPr>
          <p:nvPr/>
        </p:nvCxnSpPr>
        <p:spPr bwMode="auto">
          <a:xfrm flipV="1">
            <a:off x="5780421" y="2371613"/>
            <a:ext cx="727075" cy="8"/>
          </a:xfrm>
          <a:prstGeom prst="straightConnector1">
            <a:avLst/>
          </a:prstGeom>
          <a:noFill/>
          <a:ln w="9525" algn="ctr">
            <a:solidFill>
              <a:schemeClr val="bg1"/>
            </a:solidFill>
            <a:round/>
            <a:headEnd/>
            <a:tailEnd type="triangle" w="med" len="med"/>
          </a:ln>
        </p:spPr>
      </p:cxnSp>
      <p:sp>
        <p:nvSpPr>
          <p:cNvPr id="12" name="Rectangle 11">
            <a:extLst>
              <a:ext uri="{FF2B5EF4-FFF2-40B4-BE49-F238E27FC236}">
                <a16:creationId xmlns:a16="http://schemas.microsoft.com/office/drawing/2014/main" id="{38D9E427-ADE0-41EB-8C41-4CF54884F3D9}"/>
              </a:ext>
            </a:extLst>
          </p:cNvPr>
          <p:cNvSpPr>
            <a:spLocks noChangeArrowheads="1"/>
          </p:cNvSpPr>
          <p:nvPr/>
        </p:nvSpPr>
        <p:spPr bwMode="auto">
          <a:xfrm>
            <a:off x="6507496" y="1432100"/>
            <a:ext cx="2133600" cy="1879025"/>
          </a:xfrm>
          <a:prstGeom prst="rect">
            <a:avLst/>
          </a:prstGeom>
          <a:noFill/>
          <a:ln w="57150" algn="ctr">
            <a:solidFill>
              <a:srgbClr val="5F73C8"/>
            </a:solidFill>
            <a:round/>
            <a:headEnd/>
            <a:tailEnd/>
          </a:ln>
        </p:spPr>
        <p:txBody>
          <a:bodyPr anchor="ct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400" dirty="0">
                <a:solidFill>
                  <a:schemeClr val="bg2">
                    <a:lumMod val="50000"/>
                  </a:schemeClr>
                </a:solidFill>
                <a:latin typeface="Times" panose="02020603050405020304" pitchFamily="18" charset="0"/>
              </a:rPr>
              <a:t>Supreme notifies Armatus / Praesidium</a:t>
            </a:r>
          </a:p>
        </p:txBody>
      </p:sp>
      <p:cxnSp>
        <p:nvCxnSpPr>
          <p:cNvPr id="13" name="Straight Arrow Connector 12">
            <a:extLst>
              <a:ext uri="{FF2B5EF4-FFF2-40B4-BE49-F238E27FC236}">
                <a16:creationId xmlns:a16="http://schemas.microsoft.com/office/drawing/2014/main" id="{16050248-8BCE-4CF7-86CF-ACF14ED1E4D7}"/>
              </a:ext>
            </a:extLst>
          </p:cNvPr>
          <p:cNvCxnSpPr>
            <a:cxnSpLocks noChangeShapeType="1"/>
          </p:cNvCxnSpPr>
          <p:nvPr/>
        </p:nvCxnSpPr>
        <p:spPr bwMode="auto">
          <a:xfrm>
            <a:off x="8641096" y="2194101"/>
            <a:ext cx="685800" cy="0"/>
          </a:xfrm>
          <a:prstGeom prst="straightConnector1">
            <a:avLst/>
          </a:prstGeom>
          <a:noFill/>
          <a:ln w="9525" algn="ctr">
            <a:solidFill>
              <a:schemeClr val="bg1"/>
            </a:solidFill>
            <a:round/>
            <a:headEnd/>
            <a:tailEnd type="triangle" w="med" len="med"/>
          </a:ln>
        </p:spPr>
      </p:cxnSp>
      <p:sp>
        <p:nvSpPr>
          <p:cNvPr id="15" name="Rectangle 13">
            <a:extLst>
              <a:ext uri="{FF2B5EF4-FFF2-40B4-BE49-F238E27FC236}">
                <a16:creationId xmlns:a16="http://schemas.microsoft.com/office/drawing/2014/main" id="{EEC7D5AF-245B-4D52-9EFA-E1EF9FB276FA}"/>
              </a:ext>
            </a:extLst>
          </p:cNvPr>
          <p:cNvSpPr>
            <a:spLocks noChangeArrowheads="1"/>
          </p:cNvSpPr>
          <p:nvPr/>
        </p:nvSpPr>
        <p:spPr bwMode="auto">
          <a:xfrm>
            <a:off x="9372600" y="1432100"/>
            <a:ext cx="2133600" cy="1879005"/>
          </a:xfrm>
          <a:prstGeom prst="rect">
            <a:avLst/>
          </a:prstGeom>
          <a:noFill/>
          <a:ln w="57150" algn="ctr">
            <a:solidFill>
              <a:srgbClr val="5F73C8"/>
            </a:solidFill>
            <a:round/>
            <a:headEnd/>
            <a:tailEnd/>
          </a:ln>
        </p:spPr>
        <p:txBody>
          <a:bodyPr anchor="ct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400" dirty="0">
                <a:solidFill>
                  <a:schemeClr val="bg2">
                    <a:lumMod val="50000"/>
                  </a:schemeClr>
                </a:solidFill>
                <a:latin typeface="Times" panose="02020603050405020304" pitchFamily="18" charset="0"/>
              </a:rPr>
              <a:t>Praesidium sends e-mail to members for training</a:t>
            </a:r>
          </a:p>
        </p:txBody>
      </p:sp>
      <p:sp>
        <p:nvSpPr>
          <p:cNvPr id="16" name="Arrow: Right 15">
            <a:extLst>
              <a:ext uri="{FF2B5EF4-FFF2-40B4-BE49-F238E27FC236}">
                <a16:creationId xmlns:a16="http://schemas.microsoft.com/office/drawing/2014/main" id="{171CA138-5BBB-4F33-A703-6CF43766438B}"/>
              </a:ext>
            </a:extLst>
          </p:cNvPr>
          <p:cNvSpPr/>
          <p:nvPr/>
        </p:nvSpPr>
        <p:spPr>
          <a:xfrm>
            <a:off x="5794657" y="2120394"/>
            <a:ext cx="743578" cy="53256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sp>
        <p:nvSpPr>
          <p:cNvPr id="17" name="Arrow: Right 16">
            <a:extLst>
              <a:ext uri="{FF2B5EF4-FFF2-40B4-BE49-F238E27FC236}">
                <a16:creationId xmlns:a16="http://schemas.microsoft.com/office/drawing/2014/main" id="{4B1518DE-674A-4D9F-9447-BCBDE7B24788}"/>
              </a:ext>
            </a:extLst>
          </p:cNvPr>
          <p:cNvSpPr/>
          <p:nvPr/>
        </p:nvSpPr>
        <p:spPr>
          <a:xfrm>
            <a:off x="8624593" y="2105320"/>
            <a:ext cx="743578" cy="53256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pic>
        <p:nvPicPr>
          <p:cNvPr id="18" name="Picture 1">
            <a:extLst>
              <a:ext uri="{FF2B5EF4-FFF2-40B4-BE49-F238E27FC236}">
                <a16:creationId xmlns:a16="http://schemas.microsoft.com/office/drawing/2014/main" id="{012AA0C4-6FEF-474C-9D2E-952F3D46F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924" y="3541429"/>
            <a:ext cx="2049515" cy="3076967"/>
          </a:xfrm>
          <a:prstGeom prst="rect">
            <a:avLst/>
          </a:prstGeom>
          <a:noFill/>
          <a:ln w="57150">
            <a:solidFill>
              <a:srgbClr val="5F73C8"/>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DADF7363-FEA0-4E4B-ABFF-BCC95F6DB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065" y="3541429"/>
            <a:ext cx="2049514" cy="3076967"/>
          </a:xfrm>
          <a:prstGeom prst="rect">
            <a:avLst/>
          </a:prstGeom>
          <a:noFill/>
          <a:ln w="57150">
            <a:solidFill>
              <a:srgbClr val="5F73C8"/>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7A2F6E6-624B-44E9-B067-1B1FF7E04D11}"/>
              </a:ext>
            </a:extLst>
          </p:cNvPr>
          <p:cNvPicPr>
            <a:picLocks noChangeAspect="1"/>
          </p:cNvPicPr>
          <p:nvPr/>
        </p:nvPicPr>
        <p:blipFill>
          <a:blip r:embed="rId7"/>
          <a:stretch>
            <a:fillRect/>
          </a:stretch>
        </p:blipFill>
        <p:spPr>
          <a:xfrm>
            <a:off x="6598648" y="3724684"/>
            <a:ext cx="1813655" cy="864974"/>
          </a:xfrm>
          <a:prstGeom prst="rect">
            <a:avLst/>
          </a:prstGeom>
        </p:spPr>
      </p:pic>
      <p:pic>
        <p:nvPicPr>
          <p:cNvPr id="21" name="Picture 20">
            <a:extLst>
              <a:ext uri="{FF2B5EF4-FFF2-40B4-BE49-F238E27FC236}">
                <a16:creationId xmlns:a16="http://schemas.microsoft.com/office/drawing/2014/main" id="{83E7F7AA-FFF2-4E0F-9404-77EFA8834933}"/>
              </a:ext>
            </a:extLst>
          </p:cNvPr>
          <p:cNvPicPr>
            <a:picLocks noChangeAspect="1"/>
          </p:cNvPicPr>
          <p:nvPr/>
        </p:nvPicPr>
        <p:blipFill rotWithShape="1">
          <a:blip r:embed="rId8"/>
          <a:srcRect r="77586"/>
          <a:stretch/>
        </p:blipFill>
        <p:spPr>
          <a:xfrm>
            <a:off x="6809790" y="5530497"/>
            <a:ext cx="1505251" cy="859674"/>
          </a:xfrm>
          <a:prstGeom prst="rect">
            <a:avLst/>
          </a:prstGeom>
        </p:spPr>
      </p:pic>
      <p:sp>
        <p:nvSpPr>
          <p:cNvPr id="22" name="Rectangle 11">
            <a:extLst>
              <a:ext uri="{FF2B5EF4-FFF2-40B4-BE49-F238E27FC236}">
                <a16:creationId xmlns:a16="http://schemas.microsoft.com/office/drawing/2014/main" id="{D535DC6F-9CE0-4A7E-83B2-C2DF1F716629}"/>
              </a:ext>
            </a:extLst>
          </p:cNvPr>
          <p:cNvSpPr>
            <a:spLocks noChangeArrowheads="1"/>
          </p:cNvSpPr>
          <p:nvPr/>
        </p:nvSpPr>
        <p:spPr bwMode="auto">
          <a:xfrm>
            <a:off x="6495616" y="3499003"/>
            <a:ext cx="2133600" cy="3119393"/>
          </a:xfrm>
          <a:prstGeom prst="rect">
            <a:avLst/>
          </a:prstGeom>
          <a:noFill/>
          <a:ln w="57150" algn="ctr">
            <a:solidFill>
              <a:srgbClr val="5F73C8"/>
            </a:solidFill>
            <a:round/>
            <a:headEnd/>
            <a:tailEnd/>
          </a:ln>
        </p:spPr>
        <p:txBody>
          <a:bodyPr anchor="ct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endParaRPr lang="en-US" altLang="en-US" sz="2400" dirty="0">
              <a:solidFill>
                <a:schemeClr val="bg2">
                  <a:lumMod val="50000"/>
                </a:schemeClr>
              </a:solidFill>
              <a:latin typeface="Times" panose="02020603050405020304" pitchFamily="18" charset="0"/>
            </a:endParaRPr>
          </a:p>
        </p:txBody>
      </p:sp>
      <p:sp>
        <p:nvSpPr>
          <p:cNvPr id="23" name="Arrow: Right 22">
            <a:extLst>
              <a:ext uri="{FF2B5EF4-FFF2-40B4-BE49-F238E27FC236}">
                <a16:creationId xmlns:a16="http://schemas.microsoft.com/office/drawing/2014/main" id="{D75321C2-6471-40B1-A821-5240E60CE04D}"/>
              </a:ext>
            </a:extLst>
          </p:cNvPr>
          <p:cNvSpPr/>
          <p:nvPr/>
        </p:nvSpPr>
        <p:spPr>
          <a:xfrm>
            <a:off x="5779306" y="3818843"/>
            <a:ext cx="743578" cy="53256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sp>
        <p:nvSpPr>
          <p:cNvPr id="24" name="Arrow: Right 23">
            <a:extLst>
              <a:ext uri="{FF2B5EF4-FFF2-40B4-BE49-F238E27FC236}">
                <a16:creationId xmlns:a16="http://schemas.microsoft.com/office/drawing/2014/main" id="{1368A8A0-AD30-4355-B2BF-CFF720ABC5A7}"/>
              </a:ext>
            </a:extLst>
          </p:cNvPr>
          <p:cNvSpPr/>
          <p:nvPr/>
        </p:nvSpPr>
        <p:spPr>
          <a:xfrm>
            <a:off x="8637397" y="5707669"/>
            <a:ext cx="743578" cy="53256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sp>
        <p:nvSpPr>
          <p:cNvPr id="25" name="Arrow: Right 24">
            <a:extLst>
              <a:ext uri="{FF2B5EF4-FFF2-40B4-BE49-F238E27FC236}">
                <a16:creationId xmlns:a16="http://schemas.microsoft.com/office/drawing/2014/main" id="{25FDE3C2-1B31-4451-B226-B8659E2952FB}"/>
              </a:ext>
            </a:extLst>
          </p:cNvPr>
          <p:cNvSpPr/>
          <p:nvPr/>
        </p:nvSpPr>
        <p:spPr>
          <a:xfrm rot="5400000">
            <a:off x="7133687" y="4752275"/>
            <a:ext cx="743578" cy="53256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pic>
        <p:nvPicPr>
          <p:cNvPr id="27" name="Picture 26">
            <a:hlinkClick r:id="rId9"/>
            <a:extLst>
              <a:ext uri="{FF2B5EF4-FFF2-40B4-BE49-F238E27FC236}">
                <a16:creationId xmlns:a16="http://schemas.microsoft.com/office/drawing/2014/main" id="{BB601D1E-D7E4-48B4-A2A2-900BE8EA3E0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99237" l="3333" r="100000"/>
                    </a14:imgEffect>
                    <a14:imgEffect>
                      <a14:saturation sat="0"/>
                    </a14:imgEffect>
                  </a14:imgLayer>
                </a14:imgProps>
              </a:ext>
            </a:extLst>
          </a:blip>
          <a:stretch>
            <a:fillRect/>
          </a:stretch>
        </p:blipFill>
        <p:spPr>
          <a:xfrm>
            <a:off x="3829124" y="2766210"/>
            <a:ext cx="497165" cy="434190"/>
          </a:xfrm>
          <a:prstGeom prst="rect">
            <a:avLst/>
          </a:prstGeom>
        </p:spPr>
      </p:pic>
      <p:pic>
        <p:nvPicPr>
          <p:cNvPr id="28" name="Picture 27">
            <a:hlinkClick r:id="rId12"/>
            <a:extLst>
              <a:ext uri="{FF2B5EF4-FFF2-40B4-BE49-F238E27FC236}">
                <a16:creationId xmlns:a16="http://schemas.microsoft.com/office/drawing/2014/main" id="{FFED653C-2FEB-4A90-B038-01686359D29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99237" l="3333" r="100000"/>
                    </a14:imgEffect>
                    <a14:imgEffect>
                      <a14:saturation sat="0"/>
                    </a14:imgEffect>
                  </a14:imgLayer>
                </a14:imgProps>
              </a:ext>
            </a:extLst>
          </a:blip>
          <a:stretch>
            <a:fillRect/>
          </a:stretch>
        </p:blipFill>
        <p:spPr>
          <a:xfrm>
            <a:off x="3822532" y="2371601"/>
            <a:ext cx="498622" cy="435463"/>
          </a:xfrm>
          <a:prstGeom prst="rect">
            <a:avLst/>
          </a:prstGeom>
        </p:spPr>
      </p:pic>
      <p:pic>
        <p:nvPicPr>
          <p:cNvPr id="29" name="Picture 28">
            <a:extLst>
              <a:ext uri="{FF2B5EF4-FFF2-40B4-BE49-F238E27FC236}">
                <a16:creationId xmlns:a16="http://schemas.microsoft.com/office/drawing/2014/main" id="{7636D1BC-CD2B-4F47-BEC3-1B0EB59FD941}"/>
              </a:ext>
            </a:extLst>
          </p:cNvPr>
          <p:cNvPicPr>
            <a:picLocks noChangeAspect="1"/>
          </p:cNvPicPr>
          <p:nvPr/>
        </p:nvPicPr>
        <p:blipFill>
          <a:blip r:embed="rId13"/>
          <a:stretch>
            <a:fillRect/>
          </a:stretch>
        </p:blipFill>
        <p:spPr>
          <a:xfrm flipH="1">
            <a:off x="3698476" y="5181600"/>
            <a:ext cx="2003275" cy="1436796"/>
          </a:xfrm>
          <a:prstGeom prst="rect">
            <a:avLst/>
          </a:prstGeom>
        </p:spPr>
      </p:pic>
      <p:sp>
        <p:nvSpPr>
          <p:cNvPr id="30" name="Rectangle: Rounded Corners 29">
            <a:extLst>
              <a:ext uri="{FF2B5EF4-FFF2-40B4-BE49-F238E27FC236}">
                <a16:creationId xmlns:a16="http://schemas.microsoft.com/office/drawing/2014/main" id="{3F338E5A-A6D3-458C-A413-2E2C325E5047}"/>
              </a:ext>
            </a:extLst>
          </p:cNvPr>
          <p:cNvSpPr/>
          <p:nvPr/>
        </p:nvSpPr>
        <p:spPr>
          <a:xfrm>
            <a:off x="582035" y="1943379"/>
            <a:ext cx="2561289" cy="2703387"/>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marL="285750" indent="-285750">
              <a:buFont typeface="Arial" panose="020B0604020202020204" pitchFamily="34" charset="0"/>
              <a:buChar char="•"/>
            </a:pPr>
            <a:r>
              <a:rPr lang="en-US" sz="1400" dirty="0">
                <a:solidFill>
                  <a:schemeClr val="bg2">
                    <a:lumMod val="50000"/>
                  </a:schemeClr>
                </a:solidFill>
              </a:rPr>
              <a:t>Email Addresses are required on forms 185 &amp; 365.</a:t>
            </a:r>
          </a:p>
          <a:p>
            <a:pPr marL="285750" indent="-285750">
              <a:buFont typeface="Arial" panose="020B0604020202020204" pitchFamily="34" charset="0"/>
              <a:buChar char="•"/>
            </a:pPr>
            <a:r>
              <a:rPr lang="en-US" sz="1400" dirty="0">
                <a:solidFill>
                  <a:schemeClr val="bg2">
                    <a:lumMod val="50000"/>
                  </a:schemeClr>
                </a:solidFill>
              </a:rPr>
              <a:t>Email addresses must be personal (cannot use MIKOFC.ORG email addresses)</a:t>
            </a:r>
          </a:p>
        </p:txBody>
      </p:sp>
      <p:pic>
        <p:nvPicPr>
          <p:cNvPr id="31" name="Picture 2" descr="tip-uai-516x516 -">
            <a:extLst>
              <a:ext uri="{FF2B5EF4-FFF2-40B4-BE49-F238E27FC236}">
                <a16:creationId xmlns:a16="http://schemas.microsoft.com/office/drawing/2014/main" id="{883AACB4-B9E7-431C-8B4E-47A6EA6BC1F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67835" y="1982172"/>
            <a:ext cx="1188875" cy="118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40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4" name="Picture 3">
            <a:extLst>
              <a:ext uri="{FF2B5EF4-FFF2-40B4-BE49-F238E27FC236}">
                <a16:creationId xmlns:a16="http://schemas.microsoft.com/office/drawing/2014/main" id="{0028CCEC-7B97-47E2-83E9-481BF41A5095}"/>
              </a:ext>
            </a:extLst>
          </p:cNvPr>
          <p:cNvPicPr>
            <a:picLocks noChangeAspect="1"/>
          </p:cNvPicPr>
          <p:nvPr/>
        </p:nvPicPr>
        <p:blipFill>
          <a:blip r:embed="rId2"/>
          <a:stretch>
            <a:fillRect/>
          </a:stretch>
        </p:blipFill>
        <p:spPr>
          <a:xfrm>
            <a:off x="304800" y="152400"/>
            <a:ext cx="8496692" cy="4876800"/>
          </a:xfrm>
          <a:prstGeom prst="rect">
            <a:avLst/>
          </a:prstGeom>
        </p:spPr>
      </p:pic>
      <p:pic>
        <p:nvPicPr>
          <p:cNvPr id="51" name="Picture 50">
            <a:extLst>
              <a:ext uri="{FF2B5EF4-FFF2-40B4-BE49-F238E27FC236}">
                <a16:creationId xmlns:a16="http://schemas.microsoft.com/office/drawing/2014/main" id="{7714AD2D-4300-4341-ACF5-EE70CC65BF10}"/>
              </a:ext>
            </a:extLst>
          </p:cNvPr>
          <p:cNvPicPr>
            <a:picLocks noChangeAspect="1"/>
          </p:cNvPicPr>
          <p:nvPr/>
        </p:nvPicPr>
        <p:blipFill>
          <a:blip r:embed="rId3"/>
          <a:stretch>
            <a:fillRect/>
          </a:stretch>
        </p:blipFill>
        <p:spPr>
          <a:xfrm>
            <a:off x="5867399" y="2262486"/>
            <a:ext cx="6123099" cy="3452514"/>
          </a:xfrm>
          <a:prstGeom prst="rect">
            <a:avLst/>
          </a:prstGeom>
        </p:spPr>
      </p:pic>
      <p:sp>
        <p:nvSpPr>
          <p:cNvPr id="52" name="Rectangle: Rounded Corners 51">
            <a:extLst>
              <a:ext uri="{FF2B5EF4-FFF2-40B4-BE49-F238E27FC236}">
                <a16:creationId xmlns:a16="http://schemas.microsoft.com/office/drawing/2014/main" id="{E369EE24-C3FF-4A67-AEC4-FF869F707752}"/>
              </a:ext>
            </a:extLst>
          </p:cNvPr>
          <p:cNvSpPr/>
          <p:nvPr/>
        </p:nvSpPr>
        <p:spPr>
          <a:xfrm>
            <a:off x="8915401" y="152401"/>
            <a:ext cx="3075098" cy="2110086"/>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marL="285750" indent="-285750">
              <a:buFont typeface="Arial" panose="020B0604020202020204" pitchFamily="34" charset="0"/>
              <a:buChar char="•"/>
            </a:pPr>
            <a:r>
              <a:rPr lang="en-US" sz="1400" dirty="0">
                <a:solidFill>
                  <a:schemeClr val="bg2">
                    <a:lumMod val="50000"/>
                  </a:schemeClr>
                </a:solidFill>
              </a:rPr>
              <a:t>Email Addresses are required on forms 185 &amp; 365.</a:t>
            </a:r>
          </a:p>
          <a:p>
            <a:pPr marL="285750" indent="-285750">
              <a:buFont typeface="Arial" panose="020B0604020202020204" pitchFamily="34" charset="0"/>
              <a:buChar char="•"/>
            </a:pPr>
            <a:r>
              <a:rPr lang="en-US" sz="1400" dirty="0">
                <a:solidFill>
                  <a:schemeClr val="bg2">
                    <a:lumMod val="50000"/>
                  </a:schemeClr>
                </a:solidFill>
              </a:rPr>
              <a:t>Email addresses must be personal (cannot use MIKOFC.ORG email addresses)</a:t>
            </a:r>
          </a:p>
        </p:txBody>
      </p:sp>
      <p:pic>
        <p:nvPicPr>
          <p:cNvPr id="53" name="Picture 2" descr="tip-uai-516x516 -">
            <a:extLst>
              <a:ext uri="{FF2B5EF4-FFF2-40B4-BE49-F238E27FC236}">
                <a16:creationId xmlns:a16="http://schemas.microsoft.com/office/drawing/2014/main" id="{B33C68B6-BE72-441C-B18C-FE4E451C41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6515" y="191193"/>
            <a:ext cx="1142745" cy="95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0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90F1B5-039E-45BF-A669-C34A4B622E40}"/>
              </a:ext>
            </a:extLst>
          </p:cNvPr>
          <p:cNvSpPr/>
          <p:nvPr/>
        </p:nvSpPr>
        <p:spPr bwMode="auto">
          <a:xfrm>
            <a:off x="8581109" y="2371613"/>
            <a:ext cx="2802182" cy="2809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89309" y="381000"/>
            <a:ext cx="8150887" cy="1143000"/>
          </a:xfrm>
        </p:spPr>
        <p:txBody>
          <a:bodyPr/>
          <a:lstStyle/>
          <a:p>
            <a:r>
              <a:rPr lang="en-US" dirty="0"/>
              <a:t>4.3a </a:t>
            </a:r>
            <a:r>
              <a:rPr lang="en-US" dirty="0" err="1"/>
              <a:t>Armatus</a:t>
            </a:r>
            <a:r>
              <a:rPr lang="en-US" dirty="0"/>
              <a:t> Site – Step 1</a:t>
            </a:r>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9" name="Picture 8">
            <a:hlinkClick r:id="rId2" action="ppaction://hlinksldjump"/>
            <a:extLst>
              <a:ext uri="{FF2B5EF4-FFF2-40B4-BE49-F238E27FC236}">
                <a16:creationId xmlns:a16="http://schemas.microsoft.com/office/drawing/2014/main" id="{6A036354-3997-49D4-ADE9-3668D49D17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10" name="Picture 6">
            <a:extLst>
              <a:ext uri="{FF2B5EF4-FFF2-40B4-BE49-F238E27FC236}">
                <a16:creationId xmlns:a16="http://schemas.microsoft.com/office/drawing/2014/main" id="{34C76C55-B55D-468B-B89C-15F1C42EB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980" y="1508581"/>
            <a:ext cx="5269523" cy="474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id="{78C9AE2F-4351-48EC-8FFE-4DDC33EE93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5504" y="2177425"/>
            <a:ext cx="3462496" cy="4070975"/>
          </a:xfrm>
          <a:prstGeom prst="roundRect">
            <a:avLst>
              <a:gd name="adj" fmla="val 68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0">
            <a:extLst>
              <a:ext uri="{FF2B5EF4-FFF2-40B4-BE49-F238E27FC236}">
                <a16:creationId xmlns:a16="http://schemas.microsoft.com/office/drawing/2014/main" id="{50CC0818-E812-4E14-992C-6FC1DDF11541}"/>
              </a:ext>
            </a:extLst>
          </p:cNvPr>
          <p:cNvCxnSpPr>
            <a:cxnSpLocks/>
          </p:cNvCxnSpPr>
          <p:nvPr/>
        </p:nvCxnSpPr>
        <p:spPr bwMode="auto">
          <a:xfrm flipH="1">
            <a:off x="4902428" y="2514600"/>
            <a:ext cx="2367552" cy="882198"/>
          </a:xfrm>
          <a:prstGeom prst="straightConnector1">
            <a:avLst/>
          </a:prstGeom>
          <a:noFill/>
          <a:ln w="28575" algn="ctr">
            <a:solidFill>
              <a:srgbClr val="FF0000"/>
            </a:solidFill>
            <a:round/>
            <a:headEnd/>
            <a:tailEnd type="triangle" w="med" len="med"/>
          </a:ln>
        </p:spPr>
      </p:cxnSp>
      <p:cxnSp>
        <p:nvCxnSpPr>
          <p:cNvPr id="13" name="Straight Arrow Connector 12">
            <a:extLst>
              <a:ext uri="{FF2B5EF4-FFF2-40B4-BE49-F238E27FC236}">
                <a16:creationId xmlns:a16="http://schemas.microsoft.com/office/drawing/2014/main" id="{2A5B7CD9-D409-42E5-9A6B-AC802BDBF85D}"/>
              </a:ext>
            </a:extLst>
          </p:cNvPr>
          <p:cNvCxnSpPr>
            <a:cxnSpLocks/>
          </p:cNvCxnSpPr>
          <p:nvPr/>
        </p:nvCxnSpPr>
        <p:spPr bwMode="auto">
          <a:xfrm flipH="1" flipV="1">
            <a:off x="3093724" y="3788684"/>
            <a:ext cx="4240735" cy="1392916"/>
          </a:xfrm>
          <a:prstGeom prst="straightConnector1">
            <a:avLst/>
          </a:prstGeom>
          <a:noFill/>
          <a:ln w="28575" algn="ctr">
            <a:solidFill>
              <a:srgbClr val="FF0000"/>
            </a:solidFill>
            <a:round/>
            <a:headEnd/>
            <a:tailEnd type="triangle" w="med" len="med"/>
          </a:ln>
        </p:spPr>
      </p:cxnSp>
      <p:cxnSp>
        <p:nvCxnSpPr>
          <p:cNvPr id="14" name="Straight Arrow Connector 13">
            <a:extLst>
              <a:ext uri="{FF2B5EF4-FFF2-40B4-BE49-F238E27FC236}">
                <a16:creationId xmlns:a16="http://schemas.microsoft.com/office/drawing/2014/main" id="{71E73C9F-2237-44F6-9CA5-C1FF3E7BEA86}"/>
              </a:ext>
            </a:extLst>
          </p:cNvPr>
          <p:cNvCxnSpPr>
            <a:cxnSpLocks/>
          </p:cNvCxnSpPr>
          <p:nvPr/>
        </p:nvCxnSpPr>
        <p:spPr bwMode="auto">
          <a:xfrm flipH="1" flipV="1">
            <a:off x="2993242" y="4002213"/>
            <a:ext cx="4341217" cy="1560387"/>
          </a:xfrm>
          <a:prstGeom prst="straightConnector1">
            <a:avLst/>
          </a:prstGeom>
          <a:noFill/>
          <a:ln w="28575" algn="ctr">
            <a:solidFill>
              <a:srgbClr val="FF0000"/>
            </a:solidFill>
            <a:round/>
            <a:headEnd/>
            <a:tailEnd type="triangle" w="med" len="med"/>
          </a:ln>
        </p:spPr>
      </p:cxnSp>
      <p:pic>
        <p:nvPicPr>
          <p:cNvPr id="18" name="Picture 2" descr="My Login Welcome Page - Scripts Club">
            <a:extLst>
              <a:ext uri="{FF2B5EF4-FFF2-40B4-BE49-F238E27FC236}">
                <a16:creationId xmlns:a16="http://schemas.microsoft.com/office/drawing/2014/main" id="{46387F6A-641A-428B-B6A8-AEFF151A0B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0196" y="95376"/>
            <a:ext cx="3462495" cy="173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3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7FA2-B062-4794-9CDF-E31B1267BFD3}"/>
              </a:ext>
            </a:extLst>
          </p:cNvPr>
          <p:cNvSpPr>
            <a:spLocks noGrp="1"/>
          </p:cNvSpPr>
          <p:nvPr>
            <p:ph type="title"/>
          </p:nvPr>
        </p:nvSpPr>
        <p:spPr>
          <a:xfrm>
            <a:off x="1066799" y="152400"/>
            <a:ext cx="10025471" cy="1143000"/>
          </a:xfrm>
        </p:spPr>
        <p:txBody>
          <a:bodyPr/>
          <a:lstStyle/>
          <a:p>
            <a:r>
              <a:rPr lang="en-US" dirty="0"/>
              <a:t>1.1 Surround yourself with great leaders</a:t>
            </a:r>
          </a:p>
        </p:txBody>
      </p:sp>
      <p:pic>
        <p:nvPicPr>
          <p:cNvPr id="6" name="Picture 5">
            <a:hlinkClick r:id="rId2" action="ppaction://hlinksldjump"/>
            <a:extLst>
              <a:ext uri="{FF2B5EF4-FFF2-40B4-BE49-F238E27FC236}">
                <a16:creationId xmlns:a16="http://schemas.microsoft.com/office/drawing/2014/main" id="{D6E303F2-D8B2-4433-ACE3-050D8988E3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8" name="Rectangle: Rounded Corners 7">
            <a:extLst>
              <a:ext uri="{FF2B5EF4-FFF2-40B4-BE49-F238E27FC236}">
                <a16:creationId xmlns:a16="http://schemas.microsoft.com/office/drawing/2014/main" id="{C0658DAC-CCB1-4BB2-B93D-8E88B9A6DB27}"/>
              </a:ext>
            </a:extLst>
          </p:cNvPr>
          <p:cNvSpPr/>
          <p:nvPr/>
        </p:nvSpPr>
        <p:spPr>
          <a:xfrm>
            <a:off x="813874" y="1231053"/>
            <a:ext cx="2005526" cy="2426547"/>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CC"/>
              </a:solidFill>
              <a:latin typeface="pt-sans-pro"/>
              <a:hlinkClick r:id="rId5"/>
            </a:endParaRPr>
          </a:p>
          <a:p>
            <a:pPr algn="ctr"/>
            <a:endParaRPr lang="en-US" sz="1400" dirty="0">
              <a:solidFill>
                <a:srgbClr val="0000CC"/>
              </a:solidFill>
              <a:latin typeface="pt-sans-pro"/>
              <a:hlinkClick r:id="rId5"/>
            </a:endParaRPr>
          </a:p>
          <a:p>
            <a:pPr algn="ctr"/>
            <a:endParaRPr lang="en-US" sz="1400" dirty="0">
              <a:solidFill>
                <a:srgbClr val="0000CC"/>
              </a:solidFill>
              <a:latin typeface="pt-sans-pro"/>
              <a:hlinkClick r:id="rId5"/>
            </a:endParaRPr>
          </a:p>
          <a:p>
            <a:pPr algn="ctr"/>
            <a:endParaRPr lang="en-US" sz="1400" dirty="0">
              <a:solidFill>
                <a:srgbClr val="0000CC"/>
              </a:solidFill>
              <a:latin typeface="pt-sans-pro"/>
              <a:hlinkClick r:id="rId5"/>
            </a:endParaRPr>
          </a:p>
          <a:p>
            <a:pPr algn="ctr"/>
            <a:endParaRPr lang="en-US" sz="1400" dirty="0">
              <a:solidFill>
                <a:srgbClr val="0000CC"/>
              </a:solidFill>
              <a:latin typeface="pt-sans-pro"/>
              <a:hlinkClick r:id="rId5"/>
            </a:endParaRPr>
          </a:p>
          <a:p>
            <a:pPr algn="ctr"/>
            <a:r>
              <a:rPr lang="en-US" b="1" dirty="0">
                <a:hlinkClick r:id="rId6"/>
              </a:rPr>
              <a:t>Duties Responsibilities</a:t>
            </a:r>
            <a:r>
              <a:rPr lang="en-US" dirty="0">
                <a:hlinkClick r:id="rId6"/>
              </a:rPr>
              <a:t> Council Officers Directors</a:t>
            </a:r>
            <a:endParaRPr lang="en-US" dirty="0"/>
          </a:p>
        </p:txBody>
      </p:sp>
      <p:pic>
        <p:nvPicPr>
          <p:cNvPr id="9" name="Picture 2" descr="tip-uai-516x516 -">
            <a:extLst>
              <a:ext uri="{FF2B5EF4-FFF2-40B4-BE49-F238E27FC236}">
                <a16:creationId xmlns:a16="http://schemas.microsoft.com/office/drawing/2014/main" id="{D16EC4EE-3A86-471F-B8A1-3ED155DA0C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199" y="1309389"/>
            <a:ext cx="1188782" cy="118878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a:extLst>
              <a:ext uri="{FF2B5EF4-FFF2-40B4-BE49-F238E27FC236}">
                <a16:creationId xmlns:a16="http://schemas.microsoft.com/office/drawing/2014/main" id="{5143BB56-7F8C-494F-A202-410D51E9AF9B}"/>
              </a:ext>
            </a:extLst>
          </p:cNvPr>
          <p:cNvSpPr txBox="1">
            <a:spLocks/>
          </p:cNvSpPr>
          <p:nvPr/>
        </p:nvSpPr>
        <p:spPr>
          <a:xfrm>
            <a:off x="12038296" y="6530512"/>
            <a:ext cx="295107" cy="1694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8F461-6B1C-CA42-A063-2DCE900AB2CB}" type="slidenum">
              <a:rPr lang="it-IT" sz="700" smtClean="0"/>
              <a:pPr/>
              <a:t>3</a:t>
            </a:fld>
            <a:endParaRPr lang="it-IT" sz="700"/>
          </a:p>
        </p:txBody>
      </p:sp>
      <p:sp>
        <p:nvSpPr>
          <p:cNvPr id="24" name="Rectangle 23">
            <a:extLst>
              <a:ext uri="{FF2B5EF4-FFF2-40B4-BE49-F238E27FC236}">
                <a16:creationId xmlns:a16="http://schemas.microsoft.com/office/drawing/2014/main" id="{3F2458D2-A5E1-46CC-997C-F79605F36A70}"/>
              </a:ext>
            </a:extLst>
          </p:cNvPr>
          <p:cNvSpPr/>
          <p:nvPr/>
        </p:nvSpPr>
        <p:spPr>
          <a:xfrm>
            <a:off x="9753600" y="1112485"/>
            <a:ext cx="1030672" cy="224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Elected</a:t>
            </a:r>
          </a:p>
        </p:txBody>
      </p:sp>
      <p:sp>
        <p:nvSpPr>
          <p:cNvPr id="25" name="Rectangle 24">
            <a:extLst>
              <a:ext uri="{FF2B5EF4-FFF2-40B4-BE49-F238E27FC236}">
                <a16:creationId xmlns:a16="http://schemas.microsoft.com/office/drawing/2014/main" id="{5110BF5C-DC88-441A-AB6F-14810A602278}"/>
              </a:ext>
            </a:extLst>
          </p:cNvPr>
          <p:cNvSpPr/>
          <p:nvPr/>
        </p:nvSpPr>
        <p:spPr>
          <a:xfrm>
            <a:off x="9753600" y="1387657"/>
            <a:ext cx="1030672" cy="28874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Appointed</a:t>
            </a:r>
          </a:p>
        </p:txBody>
      </p:sp>
      <p:grpSp>
        <p:nvGrpSpPr>
          <p:cNvPr id="7" name="Group 6">
            <a:extLst>
              <a:ext uri="{FF2B5EF4-FFF2-40B4-BE49-F238E27FC236}">
                <a16:creationId xmlns:a16="http://schemas.microsoft.com/office/drawing/2014/main" id="{FB052553-E88D-4C6F-8C78-3D5B9AF180EA}"/>
              </a:ext>
            </a:extLst>
          </p:cNvPr>
          <p:cNvGrpSpPr/>
          <p:nvPr/>
        </p:nvGrpSpPr>
        <p:grpSpPr>
          <a:xfrm>
            <a:off x="3429001" y="1143000"/>
            <a:ext cx="8292828" cy="5354010"/>
            <a:chOff x="3991171" y="725249"/>
            <a:chExt cx="7730658" cy="5771761"/>
          </a:xfrm>
        </p:grpSpPr>
        <p:sp>
          <p:nvSpPr>
            <p:cNvPr id="11" name="Rectangle 10">
              <a:extLst>
                <a:ext uri="{FF2B5EF4-FFF2-40B4-BE49-F238E27FC236}">
                  <a16:creationId xmlns:a16="http://schemas.microsoft.com/office/drawing/2014/main" id="{1C9745E7-5F9C-420E-93F5-7A1B79E4ECF7}"/>
                </a:ext>
              </a:extLst>
            </p:cNvPr>
            <p:cNvSpPr/>
            <p:nvPr/>
          </p:nvSpPr>
          <p:spPr>
            <a:xfrm>
              <a:off x="7106659" y="726631"/>
              <a:ext cx="1565754" cy="8141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Grand Knight</a:t>
              </a:r>
            </a:p>
            <a:p>
              <a:pPr algn="ctr"/>
              <a:r>
                <a:rPr lang="en-US" dirty="0">
                  <a:solidFill>
                    <a:schemeClr val="tx1"/>
                  </a:solidFill>
                </a:rPr>
                <a:t>(Name)</a:t>
              </a:r>
            </a:p>
          </p:txBody>
        </p:sp>
        <p:sp>
          <p:nvSpPr>
            <p:cNvPr id="12" name="Rectangle 11">
              <a:extLst>
                <a:ext uri="{FF2B5EF4-FFF2-40B4-BE49-F238E27FC236}">
                  <a16:creationId xmlns:a16="http://schemas.microsoft.com/office/drawing/2014/main" id="{6F3894E1-1378-4214-8A70-42C276CEFC89}"/>
                </a:ext>
              </a:extLst>
            </p:cNvPr>
            <p:cNvSpPr/>
            <p:nvPr/>
          </p:nvSpPr>
          <p:spPr>
            <a:xfrm>
              <a:off x="6013542" y="1859317"/>
              <a:ext cx="1441438" cy="5790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Treasurer</a:t>
              </a:r>
            </a:p>
            <a:p>
              <a:pPr algn="ctr"/>
              <a:r>
                <a:rPr lang="en-US" sz="1400" dirty="0">
                  <a:solidFill>
                    <a:schemeClr val="tx1"/>
                  </a:solidFill>
                </a:rPr>
                <a:t>(Name)</a:t>
              </a:r>
            </a:p>
          </p:txBody>
        </p:sp>
        <p:sp>
          <p:nvSpPr>
            <p:cNvPr id="13" name="Rectangle 12">
              <a:extLst>
                <a:ext uri="{FF2B5EF4-FFF2-40B4-BE49-F238E27FC236}">
                  <a16:creationId xmlns:a16="http://schemas.microsoft.com/office/drawing/2014/main" id="{DCA635E8-23B7-4A28-928A-CE262CBFEAF4}"/>
                </a:ext>
              </a:extLst>
            </p:cNvPr>
            <p:cNvSpPr/>
            <p:nvPr/>
          </p:nvSpPr>
          <p:spPr>
            <a:xfrm>
              <a:off x="4000530" y="3869415"/>
              <a:ext cx="1441438" cy="575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Outside Guard</a:t>
              </a:r>
            </a:p>
            <a:p>
              <a:pPr algn="ctr"/>
              <a:r>
                <a:rPr lang="en-US" sz="1400" dirty="0">
                  <a:solidFill>
                    <a:schemeClr val="tx1"/>
                  </a:solidFill>
                </a:rPr>
                <a:t>(Name)</a:t>
              </a:r>
            </a:p>
          </p:txBody>
        </p:sp>
        <p:sp>
          <p:nvSpPr>
            <p:cNvPr id="14" name="Rectangle 13">
              <a:extLst>
                <a:ext uri="{FF2B5EF4-FFF2-40B4-BE49-F238E27FC236}">
                  <a16:creationId xmlns:a16="http://schemas.microsoft.com/office/drawing/2014/main" id="{39F0E95F-840A-4F3A-A7D5-2AB7E44B5A7E}"/>
                </a:ext>
              </a:extLst>
            </p:cNvPr>
            <p:cNvSpPr/>
            <p:nvPr/>
          </p:nvSpPr>
          <p:spPr>
            <a:xfrm>
              <a:off x="3991172" y="4537349"/>
              <a:ext cx="1441438" cy="575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Inside Guard</a:t>
              </a:r>
            </a:p>
            <a:p>
              <a:pPr algn="ctr"/>
              <a:r>
                <a:rPr lang="en-US" sz="1400" dirty="0">
                  <a:solidFill>
                    <a:schemeClr val="tx1"/>
                  </a:solidFill>
                </a:rPr>
                <a:t>(Name)</a:t>
              </a:r>
            </a:p>
          </p:txBody>
        </p:sp>
        <p:sp>
          <p:nvSpPr>
            <p:cNvPr id="15" name="Rectangle 14">
              <a:extLst>
                <a:ext uri="{FF2B5EF4-FFF2-40B4-BE49-F238E27FC236}">
                  <a16:creationId xmlns:a16="http://schemas.microsoft.com/office/drawing/2014/main" id="{F6E9795C-60CF-4440-91FF-9E4067DA3D53}"/>
                </a:ext>
              </a:extLst>
            </p:cNvPr>
            <p:cNvSpPr/>
            <p:nvPr/>
          </p:nvSpPr>
          <p:spPr>
            <a:xfrm>
              <a:off x="4003114" y="1859317"/>
              <a:ext cx="1441438" cy="5790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Deputy GK</a:t>
              </a:r>
            </a:p>
            <a:p>
              <a:pPr algn="ctr"/>
              <a:r>
                <a:rPr lang="en-US" sz="1400" dirty="0">
                  <a:solidFill>
                    <a:schemeClr val="tx1"/>
                  </a:solidFill>
                </a:rPr>
                <a:t>(Name)</a:t>
              </a:r>
            </a:p>
          </p:txBody>
        </p:sp>
        <p:sp>
          <p:nvSpPr>
            <p:cNvPr id="16" name="Rectangle 15">
              <a:extLst>
                <a:ext uri="{FF2B5EF4-FFF2-40B4-BE49-F238E27FC236}">
                  <a16:creationId xmlns:a16="http://schemas.microsoft.com/office/drawing/2014/main" id="{D26D15C0-6F0B-4459-BC1C-DE99EB43C82D}"/>
                </a:ext>
              </a:extLst>
            </p:cNvPr>
            <p:cNvSpPr/>
            <p:nvPr/>
          </p:nvSpPr>
          <p:spPr>
            <a:xfrm>
              <a:off x="3997756" y="3201478"/>
              <a:ext cx="1441438" cy="5756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Warden</a:t>
              </a:r>
            </a:p>
            <a:p>
              <a:pPr algn="ctr"/>
              <a:r>
                <a:rPr lang="en-US" sz="1400" dirty="0">
                  <a:solidFill>
                    <a:schemeClr val="tx1"/>
                  </a:solidFill>
                </a:rPr>
                <a:t>(Name)</a:t>
              </a:r>
            </a:p>
          </p:txBody>
        </p:sp>
        <p:sp>
          <p:nvSpPr>
            <p:cNvPr id="17" name="Rectangle 16">
              <a:extLst>
                <a:ext uri="{FF2B5EF4-FFF2-40B4-BE49-F238E27FC236}">
                  <a16:creationId xmlns:a16="http://schemas.microsoft.com/office/drawing/2014/main" id="{7758530B-493E-4F5C-83CC-97CA9E185A4D}"/>
                </a:ext>
              </a:extLst>
            </p:cNvPr>
            <p:cNvSpPr/>
            <p:nvPr/>
          </p:nvSpPr>
          <p:spPr>
            <a:xfrm>
              <a:off x="6019399" y="2530128"/>
              <a:ext cx="1441438" cy="9860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Trustees</a:t>
              </a:r>
            </a:p>
            <a:p>
              <a:pPr algn="ctr"/>
              <a:r>
                <a:rPr lang="en-US" sz="1400" dirty="0">
                  <a:solidFill>
                    <a:schemeClr val="tx1"/>
                  </a:solidFill>
                </a:rPr>
                <a:t>1 (name)</a:t>
              </a:r>
            </a:p>
            <a:p>
              <a:pPr algn="ctr"/>
              <a:r>
                <a:rPr lang="en-US" sz="1400" dirty="0">
                  <a:solidFill>
                    <a:schemeClr val="tx1"/>
                  </a:solidFill>
                </a:rPr>
                <a:t>2(Name)</a:t>
              </a:r>
            </a:p>
            <a:p>
              <a:pPr algn="ctr"/>
              <a:r>
                <a:rPr lang="en-US" sz="1400" dirty="0">
                  <a:solidFill>
                    <a:schemeClr val="tx1"/>
                  </a:solidFill>
                </a:rPr>
                <a:t>3(Name)</a:t>
              </a:r>
            </a:p>
          </p:txBody>
        </p:sp>
        <p:sp>
          <p:nvSpPr>
            <p:cNvPr id="18" name="Rectangle 17">
              <a:extLst>
                <a:ext uri="{FF2B5EF4-FFF2-40B4-BE49-F238E27FC236}">
                  <a16:creationId xmlns:a16="http://schemas.microsoft.com/office/drawing/2014/main" id="{4C77C0E6-D763-411A-8EEC-9F70591DA2B9}"/>
                </a:ext>
              </a:extLst>
            </p:cNvPr>
            <p:cNvSpPr/>
            <p:nvPr/>
          </p:nvSpPr>
          <p:spPr>
            <a:xfrm>
              <a:off x="6003304" y="3614206"/>
              <a:ext cx="1441438" cy="57968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Fin. Secretary</a:t>
              </a:r>
            </a:p>
            <a:p>
              <a:pPr algn="ctr"/>
              <a:r>
                <a:rPr lang="en-US" sz="1400" dirty="0"/>
                <a:t>(Name)</a:t>
              </a:r>
            </a:p>
          </p:txBody>
        </p:sp>
        <p:sp>
          <p:nvSpPr>
            <p:cNvPr id="19" name="Rectangle 18">
              <a:extLst>
                <a:ext uri="{FF2B5EF4-FFF2-40B4-BE49-F238E27FC236}">
                  <a16:creationId xmlns:a16="http://schemas.microsoft.com/office/drawing/2014/main" id="{92B8BB61-6127-4A66-BD55-5708EC8E4F2A}"/>
                </a:ext>
              </a:extLst>
            </p:cNvPr>
            <p:cNvSpPr/>
            <p:nvPr/>
          </p:nvSpPr>
          <p:spPr>
            <a:xfrm>
              <a:off x="5271776" y="725249"/>
              <a:ext cx="1441438" cy="81419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Chaplin</a:t>
              </a:r>
            </a:p>
            <a:p>
              <a:pPr algn="ctr"/>
              <a:r>
                <a:rPr lang="en-US" dirty="0"/>
                <a:t>(Name)</a:t>
              </a:r>
            </a:p>
          </p:txBody>
        </p:sp>
        <p:sp>
          <p:nvSpPr>
            <p:cNvPr id="20" name="Rectangle 19">
              <a:extLst>
                <a:ext uri="{FF2B5EF4-FFF2-40B4-BE49-F238E27FC236}">
                  <a16:creationId xmlns:a16="http://schemas.microsoft.com/office/drawing/2014/main" id="{EF8FB238-AABB-4D6F-918A-93618DD7180A}"/>
                </a:ext>
              </a:extLst>
            </p:cNvPr>
            <p:cNvSpPr/>
            <p:nvPr/>
          </p:nvSpPr>
          <p:spPr>
            <a:xfrm>
              <a:off x="6013542" y="4287578"/>
              <a:ext cx="1441438" cy="5796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Recorder</a:t>
              </a:r>
            </a:p>
            <a:p>
              <a:pPr algn="ctr"/>
              <a:r>
                <a:rPr lang="en-US" sz="1400" dirty="0">
                  <a:solidFill>
                    <a:schemeClr val="tx1"/>
                  </a:solidFill>
                </a:rPr>
                <a:t>(Name)</a:t>
              </a:r>
            </a:p>
          </p:txBody>
        </p:sp>
        <p:cxnSp>
          <p:nvCxnSpPr>
            <p:cNvPr id="21" name="Straight Arrow Connector 20">
              <a:extLst>
                <a:ext uri="{FF2B5EF4-FFF2-40B4-BE49-F238E27FC236}">
                  <a16:creationId xmlns:a16="http://schemas.microsoft.com/office/drawing/2014/main" id="{0E1F8C1C-5069-4F10-8202-C46BFAC9A367}"/>
                </a:ext>
              </a:extLst>
            </p:cNvPr>
            <p:cNvCxnSpPr/>
            <p:nvPr/>
          </p:nvCxnSpPr>
          <p:spPr>
            <a:xfrm>
              <a:off x="5410973" y="2136932"/>
              <a:ext cx="640355" cy="31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528880-DD9E-4896-8E74-FA62A9CD2F02}"/>
                </a:ext>
              </a:extLst>
            </p:cNvPr>
            <p:cNvCxnSpPr>
              <a:cxnSpLocks/>
            </p:cNvCxnSpPr>
            <p:nvPr/>
          </p:nvCxnSpPr>
          <p:spPr>
            <a:xfrm>
              <a:off x="8977982" y="1683049"/>
              <a:ext cx="0" cy="216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2FD96CC-75F1-4FF0-8B7C-64276D649146}"/>
                </a:ext>
              </a:extLst>
            </p:cNvPr>
            <p:cNvCxnSpPr>
              <a:cxnSpLocks/>
            </p:cNvCxnSpPr>
            <p:nvPr/>
          </p:nvCxnSpPr>
          <p:spPr>
            <a:xfrm flipH="1">
              <a:off x="5426903" y="3484767"/>
              <a:ext cx="2963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16A1E67-B26E-458A-A1A3-61613A1AA185}"/>
                </a:ext>
              </a:extLst>
            </p:cNvPr>
            <p:cNvSpPr/>
            <p:nvPr/>
          </p:nvSpPr>
          <p:spPr>
            <a:xfrm>
              <a:off x="4003114" y="2530128"/>
              <a:ext cx="1441438" cy="5790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Chancellor</a:t>
              </a:r>
            </a:p>
            <a:p>
              <a:pPr algn="ctr"/>
              <a:r>
                <a:rPr lang="en-US" sz="1400" dirty="0">
                  <a:solidFill>
                    <a:schemeClr val="tx1"/>
                  </a:solidFill>
                </a:rPr>
                <a:t>(Name)</a:t>
              </a:r>
            </a:p>
          </p:txBody>
        </p:sp>
        <p:cxnSp>
          <p:nvCxnSpPr>
            <p:cNvPr id="27" name="Straight Arrow Connector 26">
              <a:extLst>
                <a:ext uri="{FF2B5EF4-FFF2-40B4-BE49-F238E27FC236}">
                  <a16:creationId xmlns:a16="http://schemas.microsoft.com/office/drawing/2014/main" id="{B9080056-FAB5-4CEF-A227-3B2B3F31B62C}"/>
                </a:ext>
              </a:extLst>
            </p:cNvPr>
            <p:cNvCxnSpPr>
              <a:cxnSpLocks/>
            </p:cNvCxnSpPr>
            <p:nvPr/>
          </p:nvCxnSpPr>
          <p:spPr>
            <a:xfrm>
              <a:off x="5419994" y="5493115"/>
              <a:ext cx="29046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A85B8A-E8F4-4D23-95E1-0AC0BE0DA5F2}"/>
                </a:ext>
              </a:extLst>
            </p:cNvPr>
            <p:cNvCxnSpPr>
              <a:cxnSpLocks/>
            </p:cNvCxnSpPr>
            <p:nvPr/>
          </p:nvCxnSpPr>
          <p:spPr>
            <a:xfrm>
              <a:off x="5731150" y="4537349"/>
              <a:ext cx="29046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CEAE485-4931-4C7D-BC66-F55C8C8EA111}"/>
                </a:ext>
              </a:extLst>
            </p:cNvPr>
            <p:cNvCxnSpPr>
              <a:cxnSpLocks/>
            </p:cNvCxnSpPr>
            <p:nvPr/>
          </p:nvCxnSpPr>
          <p:spPr>
            <a:xfrm>
              <a:off x="5731150" y="3945948"/>
              <a:ext cx="29046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B874AE9-5FE7-4B31-8273-8B204B1D8D87}"/>
                </a:ext>
              </a:extLst>
            </p:cNvPr>
            <p:cNvCxnSpPr>
              <a:cxnSpLocks/>
              <a:stCxn id="16" idx="1"/>
              <a:endCxn id="13" idx="1"/>
            </p:cNvCxnSpPr>
            <p:nvPr/>
          </p:nvCxnSpPr>
          <p:spPr>
            <a:xfrm rot="10800000" flipH="1" flipV="1">
              <a:off x="3997756" y="3489313"/>
              <a:ext cx="2774" cy="667936"/>
            </a:xfrm>
            <a:prstGeom prst="bentConnector3">
              <a:avLst>
                <a:gd name="adj1" fmla="val -8240807"/>
              </a:avLst>
            </a:prstGeom>
            <a:ln w="38100">
              <a:solidFill>
                <a:srgbClr val="5F73C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2109CC5A-D8B1-4ABD-9303-9F946F1CA8A7}"/>
                </a:ext>
              </a:extLst>
            </p:cNvPr>
            <p:cNvCxnSpPr>
              <a:cxnSpLocks/>
              <a:stCxn id="16" idx="1"/>
              <a:endCxn id="14" idx="1"/>
            </p:cNvCxnSpPr>
            <p:nvPr/>
          </p:nvCxnSpPr>
          <p:spPr>
            <a:xfrm rot="10800000" flipV="1">
              <a:off x="3991172" y="3489313"/>
              <a:ext cx="6584" cy="1335870"/>
            </a:xfrm>
            <a:prstGeom prst="bentConnector3">
              <a:avLst>
                <a:gd name="adj1" fmla="val 35720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8165B0A-89B9-4613-888A-EC1CC28F708D}"/>
                </a:ext>
              </a:extLst>
            </p:cNvPr>
            <p:cNvSpPr/>
            <p:nvPr/>
          </p:nvSpPr>
          <p:spPr>
            <a:xfrm>
              <a:off x="3991171" y="5203574"/>
              <a:ext cx="1441438" cy="5790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Advocate</a:t>
              </a:r>
            </a:p>
            <a:p>
              <a:pPr algn="ctr"/>
              <a:r>
                <a:rPr lang="en-US" sz="1400" dirty="0">
                  <a:solidFill>
                    <a:schemeClr val="tx1"/>
                  </a:solidFill>
                </a:rPr>
                <a:t>(Name)</a:t>
              </a:r>
            </a:p>
          </p:txBody>
        </p:sp>
        <p:cxnSp>
          <p:nvCxnSpPr>
            <p:cNvPr id="33" name="Straight Arrow Connector 32">
              <a:extLst>
                <a:ext uri="{FF2B5EF4-FFF2-40B4-BE49-F238E27FC236}">
                  <a16:creationId xmlns:a16="http://schemas.microsoft.com/office/drawing/2014/main" id="{D713AA53-FC9F-455B-994F-D9029CCA7A55}"/>
                </a:ext>
              </a:extLst>
            </p:cNvPr>
            <p:cNvCxnSpPr/>
            <p:nvPr/>
          </p:nvCxnSpPr>
          <p:spPr>
            <a:xfrm>
              <a:off x="5419994" y="2817790"/>
              <a:ext cx="640355" cy="31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FCED55BC-C70B-4304-937E-6BB33A2D8487}"/>
                </a:ext>
              </a:extLst>
            </p:cNvPr>
            <p:cNvCxnSpPr>
              <a:cxnSpLocks/>
              <a:endCxn id="16" idx="3"/>
            </p:cNvCxnSpPr>
            <p:nvPr/>
          </p:nvCxnSpPr>
          <p:spPr>
            <a:xfrm rot="10800000" flipV="1">
              <a:off x="5439194" y="1683049"/>
              <a:ext cx="2450342" cy="1806264"/>
            </a:xfrm>
            <a:prstGeom prst="bentConnector3">
              <a:avLst>
                <a:gd name="adj1" fmla="val 8848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E660B6-B20B-4565-9594-BC72AB074E5C}"/>
                </a:ext>
              </a:extLst>
            </p:cNvPr>
            <p:cNvCxnSpPr/>
            <p:nvPr/>
          </p:nvCxnSpPr>
          <p:spPr>
            <a:xfrm>
              <a:off x="5723265" y="3484767"/>
              <a:ext cx="7885" cy="20270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F5FAAFF-09B9-4FB6-930C-5A66770ADF72}"/>
                </a:ext>
              </a:extLst>
            </p:cNvPr>
            <p:cNvSpPr/>
            <p:nvPr/>
          </p:nvSpPr>
          <p:spPr>
            <a:xfrm>
              <a:off x="10267691" y="1859317"/>
              <a:ext cx="1441438" cy="5790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Membership Dir (Name)</a:t>
              </a:r>
            </a:p>
          </p:txBody>
        </p:sp>
        <p:sp>
          <p:nvSpPr>
            <p:cNvPr id="37" name="Rectangle 36">
              <a:extLst>
                <a:ext uri="{FF2B5EF4-FFF2-40B4-BE49-F238E27FC236}">
                  <a16:creationId xmlns:a16="http://schemas.microsoft.com/office/drawing/2014/main" id="{B733D9DD-AEA3-4DEF-8D05-FF145A363AFE}"/>
                </a:ext>
              </a:extLst>
            </p:cNvPr>
            <p:cNvSpPr/>
            <p:nvPr/>
          </p:nvSpPr>
          <p:spPr>
            <a:xfrm>
              <a:off x="8257263" y="1859317"/>
              <a:ext cx="1441438" cy="57908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Program Dir</a:t>
              </a:r>
            </a:p>
            <a:p>
              <a:pPr algn="ctr"/>
              <a:r>
                <a:rPr lang="en-US" sz="1400" dirty="0"/>
                <a:t>(Name)</a:t>
              </a:r>
            </a:p>
          </p:txBody>
        </p:sp>
        <p:cxnSp>
          <p:nvCxnSpPr>
            <p:cNvPr id="38" name="Connector: Elbow 37">
              <a:extLst>
                <a:ext uri="{FF2B5EF4-FFF2-40B4-BE49-F238E27FC236}">
                  <a16:creationId xmlns:a16="http://schemas.microsoft.com/office/drawing/2014/main" id="{68F772F4-2915-4276-A0AB-BECC549BE5FF}"/>
                </a:ext>
              </a:extLst>
            </p:cNvPr>
            <p:cNvCxnSpPr>
              <a:stCxn id="11" idx="2"/>
              <a:endCxn id="36" idx="0"/>
            </p:cNvCxnSpPr>
            <p:nvPr/>
          </p:nvCxnSpPr>
          <p:spPr>
            <a:xfrm rot="16200000" flipH="1">
              <a:off x="9279726" y="150633"/>
              <a:ext cx="318494" cy="3098874"/>
            </a:xfrm>
            <a:prstGeom prst="bentConnector3">
              <a:avLst>
                <a:gd name="adj1" fmla="val 45514"/>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E7CAC4C-4CB8-4663-9AD5-ABBA24FD75C3}"/>
                </a:ext>
              </a:extLst>
            </p:cNvPr>
            <p:cNvSpPr/>
            <p:nvPr/>
          </p:nvSpPr>
          <p:spPr>
            <a:xfrm>
              <a:off x="10267691" y="2536487"/>
              <a:ext cx="1441438" cy="5790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Retention Chair (Name)</a:t>
              </a:r>
            </a:p>
          </p:txBody>
        </p:sp>
        <p:sp>
          <p:nvSpPr>
            <p:cNvPr id="40" name="Rectangle 39">
              <a:extLst>
                <a:ext uri="{FF2B5EF4-FFF2-40B4-BE49-F238E27FC236}">
                  <a16:creationId xmlns:a16="http://schemas.microsoft.com/office/drawing/2014/main" id="{34742599-C5F9-4349-8504-C89C4626A8A6}"/>
                </a:ext>
              </a:extLst>
            </p:cNvPr>
            <p:cNvSpPr/>
            <p:nvPr/>
          </p:nvSpPr>
          <p:spPr>
            <a:xfrm>
              <a:off x="8257263" y="2536487"/>
              <a:ext cx="1441438" cy="57908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Family Dir</a:t>
              </a:r>
            </a:p>
            <a:p>
              <a:pPr algn="ctr"/>
              <a:r>
                <a:rPr lang="en-US" sz="1400" dirty="0"/>
                <a:t>(Name)</a:t>
              </a:r>
            </a:p>
          </p:txBody>
        </p:sp>
        <p:sp>
          <p:nvSpPr>
            <p:cNvPr id="41" name="Rectangle 40">
              <a:extLst>
                <a:ext uri="{FF2B5EF4-FFF2-40B4-BE49-F238E27FC236}">
                  <a16:creationId xmlns:a16="http://schemas.microsoft.com/office/drawing/2014/main" id="{12BCBBA2-F285-4FAC-A1BA-BE79F7D4A911}"/>
                </a:ext>
              </a:extLst>
            </p:cNvPr>
            <p:cNvSpPr/>
            <p:nvPr/>
          </p:nvSpPr>
          <p:spPr>
            <a:xfrm>
              <a:off x="8257263" y="3210568"/>
              <a:ext cx="1441438" cy="57908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Community Dir</a:t>
              </a:r>
            </a:p>
            <a:p>
              <a:pPr algn="ctr"/>
              <a:r>
                <a:rPr lang="en-US" sz="1400" dirty="0"/>
                <a:t>(Name)</a:t>
              </a:r>
            </a:p>
          </p:txBody>
        </p:sp>
        <p:sp>
          <p:nvSpPr>
            <p:cNvPr id="42" name="Rectangle 41">
              <a:extLst>
                <a:ext uri="{FF2B5EF4-FFF2-40B4-BE49-F238E27FC236}">
                  <a16:creationId xmlns:a16="http://schemas.microsoft.com/office/drawing/2014/main" id="{2D446EA2-C347-4F05-9B5D-4E8ACB415C54}"/>
                </a:ext>
              </a:extLst>
            </p:cNvPr>
            <p:cNvSpPr/>
            <p:nvPr/>
          </p:nvSpPr>
          <p:spPr>
            <a:xfrm>
              <a:off x="8257263" y="3887738"/>
              <a:ext cx="1441438" cy="57908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Life Director</a:t>
              </a:r>
            </a:p>
            <a:p>
              <a:pPr algn="ctr"/>
              <a:r>
                <a:rPr lang="en-US" sz="1400" dirty="0"/>
                <a:t>(Name)</a:t>
              </a:r>
            </a:p>
          </p:txBody>
        </p:sp>
        <p:sp>
          <p:nvSpPr>
            <p:cNvPr id="43" name="Rectangle 42">
              <a:extLst>
                <a:ext uri="{FF2B5EF4-FFF2-40B4-BE49-F238E27FC236}">
                  <a16:creationId xmlns:a16="http://schemas.microsoft.com/office/drawing/2014/main" id="{0581B750-3D9A-426F-9AF9-D645F7A5769F}"/>
                </a:ext>
              </a:extLst>
            </p:cNvPr>
            <p:cNvSpPr/>
            <p:nvPr/>
          </p:nvSpPr>
          <p:spPr>
            <a:xfrm>
              <a:off x="10267691" y="4566681"/>
              <a:ext cx="1441438" cy="5790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Ins. Promotion</a:t>
              </a:r>
            </a:p>
            <a:p>
              <a:pPr algn="ctr"/>
              <a:r>
                <a:rPr lang="en-US" sz="1400" dirty="0"/>
                <a:t>(Name)</a:t>
              </a:r>
            </a:p>
          </p:txBody>
        </p:sp>
        <p:sp>
          <p:nvSpPr>
            <p:cNvPr id="44" name="Rectangle 43">
              <a:extLst>
                <a:ext uri="{FF2B5EF4-FFF2-40B4-BE49-F238E27FC236}">
                  <a16:creationId xmlns:a16="http://schemas.microsoft.com/office/drawing/2014/main" id="{4EE807AF-DD41-4E4B-B465-79FA3EFD0A4E}"/>
                </a:ext>
              </a:extLst>
            </p:cNvPr>
            <p:cNvSpPr/>
            <p:nvPr/>
          </p:nvSpPr>
          <p:spPr>
            <a:xfrm>
              <a:off x="8257263" y="4566681"/>
              <a:ext cx="1441438" cy="57908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Faith Director</a:t>
              </a:r>
            </a:p>
            <a:p>
              <a:pPr algn="ctr"/>
              <a:r>
                <a:rPr lang="en-US" sz="1400" dirty="0"/>
                <a:t>(Name)</a:t>
              </a:r>
            </a:p>
          </p:txBody>
        </p:sp>
        <p:sp>
          <p:nvSpPr>
            <p:cNvPr id="45" name="Rectangle 44">
              <a:extLst>
                <a:ext uri="{FF2B5EF4-FFF2-40B4-BE49-F238E27FC236}">
                  <a16:creationId xmlns:a16="http://schemas.microsoft.com/office/drawing/2014/main" id="{88C5FF3C-A755-4930-9E1B-F2C2A3181FE6}"/>
                </a:ext>
              </a:extLst>
            </p:cNvPr>
            <p:cNvSpPr/>
            <p:nvPr/>
          </p:nvSpPr>
          <p:spPr>
            <a:xfrm>
              <a:off x="10267691" y="5240762"/>
              <a:ext cx="1441438" cy="5790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Health Services (Name)</a:t>
              </a:r>
            </a:p>
          </p:txBody>
        </p:sp>
        <p:sp>
          <p:nvSpPr>
            <p:cNvPr id="46" name="Rectangle 45">
              <a:extLst>
                <a:ext uri="{FF2B5EF4-FFF2-40B4-BE49-F238E27FC236}">
                  <a16:creationId xmlns:a16="http://schemas.microsoft.com/office/drawing/2014/main" id="{841EFA02-47C5-47BB-8C22-2EADA8C2E319}"/>
                </a:ext>
              </a:extLst>
            </p:cNvPr>
            <p:cNvSpPr/>
            <p:nvPr/>
          </p:nvSpPr>
          <p:spPr>
            <a:xfrm>
              <a:off x="8257263" y="5240762"/>
              <a:ext cx="1441438" cy="57908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Vocations Chair (Name)</a:t>
              </a:r>
            </a:p>
          </p:txBody>
        </p:sp>
        <p:sp>
          <p:nvSpPr>
            <p:cNvPr id="47" name="Rectangle 46">
              <a:extLst>
                <a:ext uri="{FF2B5EF4-FFF2-40B4-BE49-F238E27FC236}">
                  <a16:creationId xmlns:a16="http://schemas.microsoft.com/office/drawing/2014/main" id="{D76A2DB5-A08F-42FB-96AA-38DF05570D18}"/>
                </a:ext>
              </a:extLst>
            </p:cNvPr>
            <p:cNvSpPr/>
            <p:nvPr/>
          </p:nvSpPr>
          <p:spPr>
            <a:xfrm>
              <a:off x="10267691" y="5917932"/>
              <a:ext cx="1441438" cy="5790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t>Public Relations</a:t>
              </a:r>
            </a:p>
            <a:p>
              <a:pPr algn="ctr"/>
              <a:r>
                <a:rPr lang="en-US" sz="1400" dirty="0"/>
                <a:t>(Name)</a:t>
              </a:r>
            </a:p>
          </p:txBody>
        </p:sp>
        <p:cxnSp>
          <p:nvCxnSpPr>
            <p:cNvPr id="48" name="Connector: Elbow 47">
              <a:extLst>
                <a:ext uri="{FF2B5EF4-FFF2-40B4-BE49-F238E27FC236}">
                  <a16:creationId xmlns:a16="http://schemas.microsoft.com/office/drawing/2014/main" id="{D579A7A1-16AD-40A0-A516-D0965D8068F5}"/>
                </a:ext>
              </a:extLst>
            </p:cNvPr>
            <p:cNvCxnSpPr>
              <a:stCxn id="37" idx="1"/>
              <a:endCxn id="44" idx="1"/>
            </p:cNvCxnSpPr>
            <p:nvPr/>
          </p:nvCxnSpPr>
          <p:spPr>
            <a:xfrm rot="10800000" flipV="1">
              <a:off x="8257263" y="2148859"/>
              <a:ext cx="12700" cy="2707364"/>
            </a:xfrm>
            <a:prstGeom prst="bentConnector3">
              <a:avLst>
                <a:gd name="adj1" fmla="val 18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8EF6902-7AF7-40D8-8E37-E1F7D458043B}"/>
                </a:ext>
              </a:extLst>
            </p:cNvPr>
            <p:cNvCxnSpPr>
              <a:cxnSpLocks/>
              <a:endCxn id="40" idx="1"/>
            </p:cNvCxnSpPr>
            <p:nvPr/>
          </p:nvCxnSpPr>
          <p:spPr>
            <a:xfrm>
              <a:off x="8060430" y="2820922"/>
              <a:ext cx="196833" cy="5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9762DF4-7B45-43BC-904E-AC5AF8584C86}"/>
                </a:ext>
              </a:extLst>
            </p:cNvPr>
            <p:cNvCxnSpPr>
              <a:cxnSpLocks/>
            </p:cNvCxnSpPr>
            <p:nvPr/>
          </p:nvCxnSpPr>
          <p:spPr>
            <a:xfrm>
              <a:off x="8066779" y="3506079"/>
              <a:ext cx="196833" cy="5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2F230F4-6870-424A-9200-5FD5AF91ED11}"/>
                </a:ext>
              </a:extLst>
            </p:cNvPr>
            <p:cNvCxnSpPr>
              <a:cxnSpLocks/>
            </p:cNvCxnSpPr>
            <p:nvPr/>
          </p:nvCxnSpPr>
          <p:spPr>
            <a:xfrm>
              <a:off x="8059781" y="4160246"/>
              <a:ext cx="196833" cy="5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92EC305-94D9-4255-9EB0-107C473593EF}"/>
                </a:ext>
              </a:extLst>
            </p:cNvPr>
            <p:cNvSpPr/>
            <p:nvPr/>
          </p:nvSpPr>
          <p:spPr>
            <a:xfrm>
              <a:off x="10278372" y="3214640"/>
              <a:ext cx="1441438" cy="123044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Retention Committee</a:t>
              </a:r>
            </a:p>
            <a:p>
              <a:pPr algn="ctr"/>
              <a:r>
                <a:rPr lang="en-US" sz="1400" dirty="0"/>
                <a:t>1 (name)</a:t>
              </a:r>
            </a:p>
            <a:p>
              <a:pPr algn="ctr"/>
              <a:r>
                <a:rPr lang="en-US" sz="1400" dirty="0"/>
                <a:t>2(Name)</a:t>
              </a:r>
            </a:p>
            <a:p>
              <a:pPr algn="ctr"/>
              <a:r>
                <a:rPr lang="en-US" sz="1400" dirty="0"/>
                <a:t>3(Name)</a:t>
              </a:r>
            </a:p>
          </p:txBody>
        </p:sp>
        <p:cxnSp>
          <p:nvCxnSpPr>
            <p:cNvPr id="53" name="Connector: Elbow 52">
              <a:extLst>
                <a:ext uri="{FF2B5EF4-FFF2-40B4-BE49-F238E27FC236}">
                  <a16:creationId xmlns:a16="http://schemas.microsoft.com/office/drawing/2014/main" id="{44430A91-6DE7-4953-B8B7-47A609C17603}"/>
                </a:ext>
              </a:extLst>
            </p:cNvPr>
            <p:cNvCxnSpPr>
              <a:stCxn id="36" idx="3"/>
              <a:endCxn id="39" idx="3"/>
            </p:cNvCxnSpPr>
            <p:nvPr/>
          </p:nvCxnSpPr>
          <p:spPr>
            <a:xfrm>
              <a:off x="11709129" y="2148856"/>
              <a:ext cx="12700" cy="677170"/>
            </a:xfrm>
            <a:prstGeom prst="bentConnector3">
              <a:avLst>
                <a:gd name="adj1" fmla="val 18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5427D96-BCB6-4047-BD1B-ABEE3947C411}"/>
                </a:ext>
              </a:extLst>
            </p:cNvPr>
            <p:cNvCxnSpPr>
              <a:stCxn id="39" idx="2"/>
              <a:endCxn id="52" idx="0"/>
            </p:cNvCxnSpPr>
            <p:nvPr/>
          </p:nvCxnSpPr>
          <p:spPr>
            <a:xfrm>
              <a:off x="10988410" y="3115565"/>
              <a:ext cx="10681" cy="99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29E931A-4305-4C8F-9DD4-0E3AC86CED9D}"/>
                </a:ext>
              </a:extLst>
            </p:cNvPr>
            <p:cNvCxnSpPr>
              <a:cxnSpLocks/>
              <a:stCxn id="44" idx="2"/>
              <a:endCxn id="46" idx="0"/>
            </p:cNvCxnSpPr>
            <p:nvPr/>
          </p:nvCxnSpPr>
          <p:spPr>
            <a:xfrm>
              <a:off x="8977982" y="5145764"/>
              <a:ext cx="0" cy="94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42453B0-D613-4179-8266-CACB70B4D0A0}"/>
                </a:ext>
              </a:extLst>
            </p:cNvPr>
            <p:cNvCxnSpPr/>
            <p:nvPr/>
          </p:nvCxnSpPr>
          <p:spPr>
            <a:xfrm>
              <a:off x="9930496" y="1683049"/>
              <a:ext cx="0" cy="4512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02C61AF-1136-4CEA-B464-EAB949D52E76}"/>
                </a:ext>
              </a:extLst>
            </p:cNvPr>
            <p:cNvCxnSpPr>
              <a:cxnSpLocks/>
            </p:cNvCxnSpPr>
            <p:nvPr/>
          </p:nvCxnSpPr>
          <p:spPr>
            <a:xfrm>
              <a:off x="9930496" y="4852681"/>
              <a:ext cx="3645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60DB3B5-B37F-4AD6-A042-2EFE04D8F4F7}"/>
                </a:ext>
              </a:extLst>
            </p:cNvPr>
            <p:cNvCxnSpPr>
              <a:cxnSpLocks/>
            </p:cNvCxnSpPr>
            <p:nvPr/>
          </p:nvCxnSpPr>
          <p:spPr>
            <a:xfrm>
              <a:off x="9913847" y="5534757"/>
              <a:ext cx="3645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A8D8E8F-319F-41C9-9E09-EE2FB6F012D6}"/>
                </a:ext>
              </a:extLst>
            </p:cNvPr>
            <p:cNvSpPr/>
            <p:nvPr/>
          </p:nvSpPr>
          <p:spPr>
            <a:xfrm>
              <a:off x="6019399" y="4960950"/>
              <a:ext cx="1441438" cy="57968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Lecturer</a:t>
              </a:r>
            </a:p>
            <a:p>
              <a:pPr algn="ctr"/>
              <a:r>
                <a:rPr lang="en-US" sz="1400" dirty="0"/>
                <a:t>(Name)</a:t>
              </a:r>
            </a:p>
          </p:txBody>
        </p:sp>
        <p:cxnSp>
          <p:nvCxnSpPr>
            <p:cNvPr id="60" name="Straight Arrow Connector 59">
              <a:extLst>
                <a:ext uri="{FF2B5EF4-FFF2-40B4-BE49-F238E27FC236}">
                  <a16:creationId xmlns:a16="http://schemas.microsoft.com/office/drawing/2014/main" id="{A1754A9D-9AB2-4996-BC79-4E782664D318}"/>
                </a:ext>
              </a:extLst>
            </p:cNvPr>
            <p:cNvCxnSpPr>
              <a:cxnSpLocks/>
            </p:cNvCxnSpPr>
            <p:nvPr/>
          </p:nvCxnSpPr>
          <p:spPr>
            <a:xfrm>
              <a:off x="5740171" y="5229923"/>
              <a:ext cx="29046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D0ADF99-76DF-482D-8DB3-D1A204CE8DBE}"/>
                </a:ext>
              </a:extLst>
            </p:cNvPr>
            <p:cNvCxnSpPr>
              <a:cxnSpLocks/>
            </p:cNvCxnSpPr>
            <p:nvPr/>
          </p:nvCxnSpPr>
          <p:spPr>
            <a:xfrm>
              <a:off x="9913846" y="6195547"/>
              <a:ext cx="3645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05E9419-7F98-4DE1-B5C6-0ABBC7A29704}"/>
                </a:ext>
              </a:extLst>
            </p:cNvPr>
            <p:cNvCxnSpPr>
              <a:cxnSpLocks/>
              <a:endCxn id="11" idx="1"/>
            </p:cNvCxnSpPr>
            <p:nvPr/>
          </p:nvCxnSpPr>
          <p:spPr>
            <a:xfrm>
              <a:off x="6700666" y="1129212"/>
              <a:ext cx="405993" cy="451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987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90F1B5-039E-45BF-A669-C34A4B622E40}"/>
              </a:ext>
            </a:extLst>
          </p:cNvPr>
          <p:cNvSpPr/>
          <p:nvPr/>
        </p:nvSpPr>
        <p:spPr bwMode="auto">
          <a:xfrm>
            <a:off x="8581109" y="2371613"/>
            <a:ext cx="2802182" cy="2809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478880" y="439787"/>
            <a:ext cx="7234240" cy="1143000"/>
          </a:xfrm>
        </p:spPr>
        <p:txBody>
          <a:bodyPr/>
          <a:lstStyle/>
          <a:p>
            <a:r>
              <a:rPr lang="en-US" dirty="0"/>
              <a:t>4.3b </a:t>
            </a:r>
            <a:r>
              <a:rPr lang="en-US" dirty="0" err="1"/>
              <a:t>Armatus</a:t>
            </a:r>
            <a:r>
              <a:rPr lang="en-US" dirty="0"/>
              <a:t> Site – Step 2</a:t>
            </a:r>
            <a:br>
              <a:rPr lang="en-US" dirty="0"/>
            </a:br>
            <a:r>
              <a:rPr lang="en-US" dirty="0"/>
              <a:t>Take your 3 classes</a:t>
            </a:r>
          </a:p>
        </p:txBody>
      </p:sp>
      <p:pic>
        <p:nvPicPr>
          <p:cNvPr id="9" name="Picture 8">
            <a:hlinkClick r:id="rId2" action="ppaction://hlinksldjump"/>
            <a:extLst>
              <a:ext uri="{FF2B5EF4-FFF2-40B4-BE49-F238E27FC236}">
                <a16:creationId xmlns:a16="http://schemas.microsoft.com/office/drawing/2014/main" id="{6A036354-3997-49D4-ADE9-3668D49D17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1026" name="Picture 2" descr="Image result for College Remote Learning Clip Art">
            <a:extLst>
              <a:ext uri="{FF2B5EF4-FFF2-40B4-BE49-F238E27FC236}">
                <a16:creationId xmlns:a16="http://schemas.microsoft.com/office/drawing/2014/main" id="{79F86E45-236A-4BE1-86B8-ACC06A82C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7888" y="154037"/>
            <a:ext cx="2919808" cy="2217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extLst>
              <a:ext uri="{FF2B5EF4-FFF2-40B4-BE49-F238E27FC236}">
                <a16:creationId xmlns:a16="http://schemas.microsoft.com/office/drawing/2014/main" id="{98EBE110-72E9-4A44-AA69-6360E0559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08497"/>
            <a:ext cx="1909760" cy="15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1D830905-11CC-4A58-A508-A0FDF06329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613" y="2362200"/>
            <a:ext cx="191134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a:extLst>
              <a:ext uri="{FF2B5EF4-FFF2-40B4-BE49-F238E27FC236}">
                <a16:creationId xmlns:a16="http://schemas.microsoft.com/office/drawing/2014/main" id="{9CD8C94B-8F3E-4CA6-83DB-F99B8CB9C9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612" y="3824370"/>
            <a:ext cx="1911349" cy="166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a:extLst>
              <a:ext uri="{FF2B5EF4-FFF2-40B4-BE49-F238E27FC236}">
                <a16:creationId xmlns:a16="http://schemas.microsoft.com/office/drawing/2014/main" id="{317749FF-274A-4BCA-8C4A-F6FF220C99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13" y="5494338"/>
            <a:ext cx="19113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a:extLst>
              <a:ext uri="{FF2B5EF4-FFF2-40B4-BE49-F238E27FC236}">
                <a16:creationId xmlns:a16="http://schemas.microsoft.com/office/drawing/2014/main" id="{077F9645-F0A3-4091-9DB4-7A490F17B49C}"/>
              </a:ext>
            </a:extLst>
          </p:cNvPr>
          <p:cNvSpPr>
            <a:spLocks noGrp="1"/>
          </p:cNvSpPr>
          <p:nvPr>
            <p:ph idx="1"/>
          </p:nvPr>
        </p:nvSpPr>
        <p:spPr>
          <a:xfrm>
            <a:off x="2845217" y="3607761"/>
            <a:ext cx="8077200" cy="2183439"/>
          </a:xfrm>
        </p:spPr>
        <p:txBody>
          <a:bodyPr/>
          <a:lstStyle/>
          <a:p>
            <a:r>
              <a:rPr lang="en-US" sz="2800" dirty="0"/>
              <a:t>Meet Sam</a:t>
            </a:r>
          </a:p>
          <a:p>
            <a:r>
              <a:rPr lang="en-US" sz="2800" dirty="0"/>
              <a:t>Duty to Report</a:t>
            </a:r>
          </a:p>
          <a:p>
            <a:r>
              <a:rPr lang="en-US" sz="2800" dirty="0" err="1"/>
              <a:t>KofC</a:t>
            </a:r>
            <a:r>
              <a:rPr lang="en-US" sz="2800" dirty="0"/>
              <a:t> Safe Environment Policies</a:t>
            </a:r>
          </a:p>
          <a:p>
            <a:r>
              <a:rPr lang="en-US" sz="2800" dirty="0" err="1"/>
              <a:t>Armatus</a:t>
            </a:r>
            <a:r>
              <a:rPr lang="en-US" sz="2800" dirty="0"/>
              <a:t> Administration (PDs &amp; GKs only)</a:t>
            </a:r>
          </a:p>
        </p:txBody>
      </p:sp>
      <p:cxnSp>
        <p:nvCxnSpPr>
          <p:cNvPr id="4" name="Straight Arrow Connector 3">
            <a:extLst>
              <a:ext uri="{FF2B5EF4-FFF2-40B4-BE49-F238E27FC236}">
                <a16:creationId xmlns:a16="http://schemas.microsoft.com/office/drawing/2014/main" id="{C7567949-E376-4943-8AF0-172A69353C1A}"/>
              </a:ext>
            </a:extLst>
          </p:cNvPr>
          <p:cNvCxnSpPr/>
          <p:nvPr/>
        </p:nvCxnSpPr>
        <p:spPr bwMode="auto">
          <a:xfrm flipH="1" flipV="1">
            <a:off x="1411286" y="3497416"/>
            <a:ext cx="1334294" cy="32695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211065C3-E429-4FF7-ACE1-17A306F885F2}"/>
              </a:ext>
            </a:extLst>
          </p:cNvPr>
          <p:cNvCxnSpPr/>
          <p:nvPr/>
        </p:nvCxnSpPr>
        <p:spPr bwMode="auto">
          <a:xfrm flipH="1" flipV="1">
            <a:off x="1269583" y="4032168"/>
            <a:ext cx="1575632" cy="31123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D90A6826-E6B6-4CC9-89EE-635C65D7DE37}"/>
              </a:ext>
            </a:extLst>
          </p:cNvPr>
          <p:cNvCxnSpPr/>
          <p:nvPr/>
        </p:nvCxnSpPr>
        <p:spPr bwMode="auto">
          <a:xfrm flipH="1">
            <a:off x="1269583" y="4861146"/>
            <a:ext cx="1575632" cy="1666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0BDDE0B1-8F0E-47F0-BC02-6AFE378059D0}"/>
              </a:ext>
            </a:extLst>
          </p:cNvPr>
          <p:cNvCxnSpPr/>
          <p:nvPr/>
        </p:nvCxnSpPr>
        <p:spPr bwMode="auto">
          <a:xfrm flipH="1">
            <a:off x="1411286" y="5433553"/>
            <a:ext cx="1433929" cy="21070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pic>
        <p:nvPicPr>
          <p:cNvPr id="27" name="Picture 26">
            <a:extLst>
              <a:ext uri="{FF2B5EF4-FFF2-40B4-BE49-F238E27FC236}">
                <a16:creationId xmlns:a16="http://schemas.microsoft.com/office/drawing/2014/main" id="{26C808A2-BA13-4562-A422-D1449D1F8138}"/>
              </a:ext>
            </a:extLst>
          </p:cNvPr>
          <p:cNvPicPr>
            <a:picLocks noChangeAspect="1"/>
          </p:cNvPicPr>
          <p:nvPr/>
        </p:nvPicPr>
        <p:blipFill>
          <a:blip r:embed="rId10"/>
          <a:stretch>
            <a:fillRect/>
          </a:stretch>
        </p:blipFill>
        <p:spPr>
          <a:xfrm>
            <a:off x="2832918" y="2341127"/>
            <a:ext cx="1726190" cy="1119692"/>
          </a:xfrm>
          <a:prstGeom prst="rect">
            <a:avLst/>
          </a:prstGeom>
        </p:spPr>
      </p:pic>
      <p:sp>
        <p:nvSpPr>
          <p:cNvPr id="5" name="Rectangle 4">
            <a:extLst>
              <a:ext uri="{FF2B5EF4-FFF2-40B4-BE49-F238E27FC236}">
                <a16:creationId xmlns:a16="http://schemas.microsoft.com/office/drawing/2014/main" id="{61254601-F6D2-4F27-9630-D6A4CEFA85A5}"/>
              </a:ext>
            </a:extLst>
          </p:cNvPr>
          <p:cNvSpPr/>
          <p:nvPr/>
        </p:nvSpPr>
        <p:spPr bwMode="auto">
          <a:xfrm rot="16200000">
            <a:off x="10527838" y="1345475"/>
            <a:ext cx="280995" cy="21329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cxnSp>
        <p:nvCxnSpPr>
          <p:cNvPr id="29" name="Straight Arrow Connector 28">
            <a:extLst>
              <a:ext uri="{FF2B5EF4-FFF2-40B4-BE49-F238E27FC236}">
                <a16:creationId xmlns:a16="http://schemas.microsoft.com/office/drawing/2014/main" id="{BC033E58-0DA0-48CB-BFA4-C35B1BED0498}"/>
              </a:ext>
            </a:extLst>
          </p:cNvPr>
          <p:cNvCxnSpPr>
            <a:stCxn id="27" idx="1"/>
          </p:cNvCxnSpPr>
          <p:nvPr/>
        </p:nvCxnSpPr>
        <p:spPr bwMode="auto">
          <a:xfrm flipH="1">
            <a:off x="685800" y="2900973"/>
            <a:ext cx="2147118" cy="95605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pic>
        <p:nvPicPr>
          <p:cNvPr id="32" name="Picture 31">
            <a:extLst>
              <a:ext uri="{FF2B5EF4-FFF2-40B4-BE49-F238E27FC236}">
                <a16:creationId xmlns:a16="http://schemas.microsoft.com/office/drawing/2014/main" id="{45DA23D4-39AC-4E4F-BA52-376A3B3D7A2B}"/>
              </a:ext>
            </a:extLst>
          </p:cNvPr>
          <p:cNvPicPr>
            <a:picLocks noChangeAspect="1"/>
          </p:cNvPicPr>
          <p:nvPr/>
        </p:nvPicPr>
        <p:blipFill>
          <a:blip r:embed="rId11"/>
          <a:stretch>
            <a:fillRect/>
          </a:stretch>
        </p:blipFill>
        <p:spPr>
          <a:xfrm>
            <a:off x="2832918" y="1762457"/>
            <a:ext cx="841670" cy="363965"/>
          </a:xfrm>
          <a:prstGeom prst="rect">
            <a:avLst/>
          </a:prstGeom>
        </p:spPr>
      </p:pic>
      <p:cxnSp>
        <p:nvCxnSpPr>
          <p:cNvPr id="34" name="Straight Arrow Connector 33">
            <a:extLst>
              <a:ext uri="{FF2B5EF4-FFF2-40B4-BE49-F238E27FC236}">
                <a16:creationId xmlns:a16="http://schemas.microsoft.com/office/drawing/2014/main" id="{C660B4DB-EA01-4001-B0C0-A9DBE1E2FD08}"/>
              </a:ext>
            </a:extLst>
          </p:cNvPr>
          <p:cNvCxnSpPr>
            <a:stCxn id="32" idx="1"/>
          </p:cNvCxnSpPr>
          <p:nvPr/>
        </p:nvCxnSpPr>
        <p:spPr bwMode="auto">
          <a:xfrm flipH="1" flipV="1">
            <a:off x="2128250" y="1447800"/>
            <a:ext cx="704668" cy="49664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pic>
        <p:nvPicPr>
          <p:cNvPr id="36" name="Picture 2">
            <a:extLst>
              <a:ext uri="{FF2B5EF4-FFF2-40B4-BE49-F238E27FC236}">
                <a16:creationId xmlns:a16="http://schemas.microsoft.com/office/drawing/2014/main" id="{636B5673-F8DA-405B-A12E-A13D8596B480}"/>
              </a:ext>
            </a:extLst>
          </p:cNvPr>
          <p:cNvPicPr>
            <a:picLocks noChangeAspect="1" noChangeArrowheads="1"/>
          </p:cNvPicPr>
          <p:nvPr/>
        </p:nvPicPr>
        <p:blipFill>
          <a:blip r:embed="rId12" cstate="print"/>
          <a:srcRect/>
          <a:stretch>
            <a:fillRect/>
          </a:stretch>
        </p:blipFill>
        <p:spPr bwMode="auto">
          <a:xfrm rot="150782">
            <a:off x="6507776" y="1775788"/>
            <a:ext cx="1549835" cy="2220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37" name="Straight Arrow Connector 36">
            <a:extLst>
              <a:ext uri="{FF2B5EF4-FFF2-40B4-BE49-F238E27FC236}">
                <a16:creationId xmlns:a16="http://schemas.microsoft.com/office/drawing/2014/main" id="{60268CD0-1446-4215-AD34-6149DB7A9D66}"/>
              </a:ext>
            </a:extLst>
          </p:cNvPr>
          <p:cNvCxnSpPr>
            <a:stCxn id="32" idx="3"/>
          </p:cNvCxnSpPr>
          <p:nvPr/>
        </p:nvCxnSpPr>
        <p:spPr bwMode="auto">
          <a:xfrm>
            <a:off x="3674588" y="1944440"/>
            <a:ext cx="2650012" cy="3270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3654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89309" y="381000"/>
            <a:ext cx="10912091" cy="1143000"/>
          </a:xfrm>
        </p:spPr>
        <p:txBody>
          <a:bodyPr/>
          <a:lstStyle/>
          <a:p>
            <a:r>
              <a:rPr lang="en-US" dirty="0"/>
              <a:t>4.4a  Youth Certification Reporting - </a:t>
            </a:r>
            <a:r>
              <a:rPr lang="en-US" dirty="0" err="1"/>
              <a:t>Armatus</a:t>
            </a:r>
            <a:endParaRPr lang="en-US" dirty="0"/>
          </a:p>
        </p:txBody>
      </p:sp>
      <p:sp>
        <p:nvSpPr>
          <p:cNvPr id="5" name="Rectangle 4">
            <a:extLst>
              <a:ext uri="{FF2B5EF4-FFF2-40B4-BE49-F238E27FC236}">
                <a16:creationId xmlns:a16="http://schemas.microsoft.com/office/drawing/2014/main" id="{61254601-F6D2-4F27-9630-D6A4CEFA85A5}"/>
              </a:ext>
            </a:extLst>
          </p:cNvPr>
          <p:cNvSpPr/>
          <p:nvPr/>
        </p:nvSpPr>
        <p:spPr bwMode="auto">
          <a:xfrm>
            <a:off x="11201400" y="281693"/>
            <a:ext cx="263652" cy="29187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9" name="Picture 8">
            <a:hlinkClick r:id="rId2" action="ppaction://hlinksldjump"/>
            <a:extLst>
              <a:ext uri="{FF2B5EF4-FFF2-40B4-BE49-F238E27FC236}">
                <a16:creationId xmlns:a16="http://schemas.microsoft.com/office/drawing/2014/main" id="{6A036354-3997-49D4-ADE9-3668D49D17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15" name="Picture 1">
            <a:extLst>
              <a:ext uri="{FF2B5EF4-FFF2-40B4-BE49-F238E27FC236}">
                <a16:creationId xmlns:a16="http://schemas.microsoft.com/office/drawing/2014/main" id="{059CDF08-E47E-4507-B5FA-F397E02BB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1378687"/>
            <a:ext cx="4838700" cy="1329614"/>
          </a:xfrm>
          <a:prstGeom prst="roundRect">
            <a:avLst>
              <a:gd name="adj" fmla="val 1062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80E3EB47-04E1-49E0-87E9-608CA31AAB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2" y="2924175"/>
            <a:ext cx="4838700" cy="3629025"/>
          </a:xfrm>
          <a:prstGeom prst="roundRect">
            <a:avLst>
              <a:gd name="adj" fmla="val 808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38D715CA-E029-4B9E-988F-B5A32B153B81}"/>
              </a:ext>
            </a:extLst>
          </p:cNvPr>
          <p:cNvPicPr>
            <a:picLocks noChangeAspect="1"/>
          </p:cNvPicPr>
          <p:nvPr/>
        </p:nvPicPr>
        <p:blipFill>
          <a:blip r:embed="rId7"/>
          <a:stretch>
            <a:fillRect/>
          </a:stretch>
        </p:blipFill>
        <p:spPr>
          <a:xfrm>
            <a:off x="5638801" y="1371600"/>
            <a:ext cx="6076950" cy="4846448"/>
          </a:xfrm>
          <a:prstGeom prst="roundRect">
            <a:avLst>
              <a:gd name="adj" fmla="val 58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Arrow Connector 3">
            <a:extLst>
              <a:ext uri="{FF2B5EF4-FFF2-40B4-BE49-F238E27FC236}">
                <a16:creationId xmlns:a16="http://schemas.microsoft.com/office/drawing/2014/main" id="{015CDB4F-C49D-438C-A5A6-785C8B9CC6FD}"/>
              </a:ext>
            </a:extLst>
          </p:cNvPr>
          <p:cNvCxnSpPr/>
          <p:nvPr/>
        </p:nvCxnSpPr>
        <p:spPr bwMode="auto">
          <a:xfrm flipV="1">
            <a:off x="2514600" y="3429000"/>
            <a:ext cx="3124201" cy="1447800"/>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6094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89309" y="0"/>
            <a:ext cx="11175743" cy="1143000"/>
          </a:xfrm>
        </p:spPr>
        <p:txBody>
          <a:bodyPr/>
          <a:lstStyle/>
          <a:p>
            <a:r>
              <a:rPr lang="en-US" sz="4000" dirty="0"/>
              <a:t>4.4b Youth Certification Reporting – Officers Online</a:t>
            </a:r>
          </a:p>
        </p:txBody>
      </p:sp>
      <p:pic>
        <p:nvPicPr>
          <p:cNvPr id="9" name="Picture 8">
            <a:hlinkClick r:id="rId2" action="ppaction://hlinksldjump"/>
            <a:extLst>
              <a:ext uri="{FF2B5EF4-FFF2-40B4-BE49-F238E27FC236}">
                <a16:creationId xmlns:a16="http://schemas.microsoft.com/office/drawing/2014/main" id="{6A036354-3997-49D4-ADE9-3668D49D17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4" name="Picture 3">
            <a:extLst>
              <a:ext uri="{FF2B5EF4-FFF2-40B4-BE49-F238E27FC236}">
                <a16:creationId xmlns:a16="http://schemas.microsoft.com/office/drawing/2014/main" id="{A0508D2D-FBDC-41B8-AA01-D44E6EE24B8C}"/>
              </a:ext>
            </a:extLst>
          </p:cNvPr>
          <p:cNvPicPr>
            <a:picLocks noChangeAspect="1"/>
          </p:cNvPicPr>
          <p:nvPr/>
        </p:nvPicPr>
        <p:blipFill>
          <a:blip r:embed="rId5"/>
          <a:stretch>
            <a:fillRect/>
          </a:stretch>
        </p:blipFill>
        <p:spPr>
          <a:xfrm>
            <a:off x="113061" y="838200"/>
            <a:ext cx="8878539" cy="2934109"/>
          </a:xfrm>
          <a:prstGeom prst="rect">
            <a:avLst/>
          </a:prstGeom>
        </p:spPr>
      </p:pic>
      <p:pic>
        <p:nvPicPr>
          <p:cNvPr id="8" name="Picture 7">
            <a:extLst>
              <a:ext uri="{FF2B5EF4-FFF2-40B4-BE49-F238E27FC236}">
                <a16:creationId xmlns:a16="http://schemas.microsoft.com/office/drawing/2014/main" id="{2C5C4358-810A-4E6E-BA02-0309E947C3DA}"/>
              </a:ext>
            </a:extLst>
          </p:cNvPr>
          <p:cNvPicPr>
            <a:picLocks noChangeAspect="1"/>
          </p:cNvPicPr>
          <p:nvPr/>
        </p:nvPicPr>
        <p:blipFill>
          <a:blip r:embed="rId6"/>
          <a:stretch>
            <a:fillRect/>
          </a:stretch>
        </p:blipFill>
        <p:spPr>
          <a:xfrm>
            <a:off x="1938696" y="4000367"/>
            <a:ext cx="7052904" cy="1790077"/>
          </a:xfrm>
          <a:prstGeom prst="rect">
            <a:avLst/>
          </a:prstGeom>
        </p:spPr>
      </p:pic>
      <p:cxnSp>
        <p:nvCxnSpPr>
          <p:cNvPr id="16" name="Straight Arrow Connector 15">
            <a:extLst>
              <a:ext uri="{FF2B5EF4-FFF2-40B4-BE49-F238E27FC236}">
                <a16:creationId xmlns:a16="http://schemas.microsoft.com/office/drawing/2014/main" id="{A7F90700-7DA9-4F3F-989B-2B40D2851FF9}"/>
              </a:ext>
            </a:extLst>
          </p:cNvPr>
          <p:cNvCxnSpPr/>
          <p:nvPr/>
        </p:nvCxnSpPr>
        <p:spPr bwMode="auto">
          <a:xfrm flipH="1">
            <a:off x="7772400" y="3772309"/>
            <a:ext cx="533400" cy="342491"/>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pic>
        <p:nvPicPr>
          <p:cNvPr id="19" name="Picture 18">
            <a:extLst>
              <a:ext uri="{FF2B5EF4-FFF2-40B4-BE49-F238E27FC236}">
                <a16:creationId xmlns:a16="http://schemas.microsoft.com/office/drawing/2014/main" id="{9EE95939-9E2E-4684-B9BD-8DF33D256C8C}"/>
              </a:ext>
            </a:extLst>
          </p:cNvPr>
          <p:cNvPicPr>
            <a:picLocks noChangeAspect="1"/>
          </p:cNvPicPr>
          <p:nvPr/>
        </p:nvPicPr>
        <p:blipFill>
          <a:blip r:embed="rId7"/>
          <a:stretch>
            <a:fillRect/>
          </a:stretch>
        </p:blipFill>
        <p:spPr>
          <a:xfrm>
            <a:off x="989037" y="5886739"/>
            <a:ext cx="11202963" cy="857370"/>
          </a:xfrm>
          <a:prstGeom prst="rect">
            <a:avLst/>
          </a:prstGeom>
        </p:spPr>
      </p:pic>
      <p:cxnSp>
        <p:nvCxnSpPr>
          <p:cNvPr id="21" name="Straight Arrow Connector 20">
            <a:extLst>
              <a:ext uri="{FF2B5EF4-FFF2-40B4-BE49-F238E27FC236}">
                <a16:creationId xmlns:a16="http://schemas.microsoft.com/office/drawing/2014/main" id="{5EF2DBB1-89AD-4A60-B01C-C827AB098A7B}"/>
              </a:ext>
            </a:extLst>
          </p:cNvPr>
          <p:cNvCxnSpPr/>
          <p:nvPr/>
        </p:nvCxnSpPr>
        <p:spPr bwMode="auto">
          <a:xfrm>
            <a:off x="8610600" y="3276600"/>
            <a:ext cx="1371600" cy="2819400"/>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2" name="TextBox 9">
            <a:extLst>
              <a:ext uri="{FF2B5EF4-FFF2-40B4-BE49-F238E27FC236}">
                <a16:creationId xmlns:a16="http://schemas.microsoft.com/office/drawing/2014/main" id="{3EFE252E-6C84-4658-B84C-41299E01856B}"/>
              </a:ext>
            </a:extLst>
          </p:cNvPr>
          <p:cNvSpPr txBox="1">
            <a:spLocks noChangeArrowheads="1"/>
          </p:cNvSpPr>
          <p:nvPr/>
        </p:nvSpPr>
        <p:spPr bwMode="auto">
          <a:xfrm>
            <a:off x="9064991" y="978332"/>
            <a:ext cx="312700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ump Mediaeval"/>
              </a:defRPr>
            </a:lvl1pPr>
            <a:lvl2pPr>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eaLnBrk="1" hangingPunct="1"/>
            <a:r>
              <a:rPr lang="en-US" altLang="en-US" b="1" u="sng" dirty="0">
                <a:solidFill>
                  <a:schemeClr val="bg2">
                    <a:lumMod val="50000"/>
                  </a:schemeClr>
                </a:solidFill>
                <a:latin typeface="Times New Roman" panose="02020603050405020304" pitchFamily="18" charset="0"/>
                <a:cs typeface="Arial" panose="020B0604020202020204" pitchFamily="34" charset="0"/>
              </a:rPr>
              <a:t>Officers’ Online Steps</a:t>
            </a:r>
            <a:endParaRPr lang="en-US" altLang="en-US" b="1" dirty="0">
              <a:solidFill>
                <a:schemeClr val="bg2">
                  <a:lumMod val="50000"/>
                </a:schemeClr>
              </a:solidFill>
              <a:latin typeface="Times New Roman" panose="02020603050405020304" pitchFamily="18" charset="0"/>
              <a:cs typeface="Arial" panose="020B0604020202020204" pitchFamily="34" charset="0"/>
            </a:endParaRP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Go to: </a:t>
            </a:r>
            <a:r>
              <a:rPr lang="en-US" altLang="en-US" dirty="0">
                <a:solidFill>
                  <a:schemeClr val="bg2">
                    <a:lumMod val="50000"/>
                  </a:schemeClr>
                </a:solidFill>
                <a:latin typeface="Times New Roman" panose="02020603050405020304" pitchFamily="18" charset="0"/>
                <a:cs typeface="Arial" panose="020B0604020202020204" pitchFamily="34" charset="0"/>
                <a:hlinkClick r:id="rId8"/>
              </a:rPr>
              <a:t>www.kofc.org</a:t>
            </a:r>
            <a:endParaRPr lang="en-US" altLang="en-US" dirty="0">
              <a:solidFill>
                <a:schemeClr val="bg2">
                  <a:lumMod val="50000"/>
                </a:schemeClr>
              </a:solidFill>
              <a:latin typeface="Times New Roman" panose="02020603050405020304" pitchFamily="18" charset="0"/>
              <a:cs typeface="Arial" panose="020B0604020202020204" pitchFamily="34" charset="0"/>
            </a:endParaRP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Sign in</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Click on Reports</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Member Status Report</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Participation Rate Report</a:t>
            </a:r>
          </a:p>
          <a:p>
            <a:pPr eaLnBrk="1" hangingPunct="1"/>
            <a:endParaRPr lang="en-US" altLang="en-US" dirty="0">
              <a:solidFill>
                <a:schemeClr val="bg2">
                  <a:lumMod val="50000"/>
                </a:schemeClr>
              </a:solidFill>
              <a:latin typeface="Times New Roman" panose="02020603050405020304" pitchFamily="18" charset="0"/>
              <a:cs typeface="Arial" panose="020B0604020202020204" pitchFamily="34" charset="0"/>
            </a:endParaRPr>
          </a:p>
          <a:p>
            <a:pPr eaLnBrk="1" hangingPunct="1"/>
            <a:r>
              <a:rPr lang="en-US" altLang="en-US" dirty="0">
                <a:solidFill>
                  <a:schemeClr val="bg2">
                    <a:lumMod val="50000"/>
                  </a:schemeClr>
                </a:solidFill>
                <a:latin typeface="Times New Roman" panose="02020603050405020304" pitchFamily="18" charset="0"/>
                <a:cs typeface="Arial" panose="020B0604020202020204" pitchFamily="34" charset="0"/>
              </a:rPr>
              <a:t>Available to:</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Grand Knights</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District Deputies</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Financial Secretaries ???</a:t>
            </a:r>
          </a:p>
        </p:txBody>
      </p:sp>
      <p:sp>
        <p:nvSpPr>
          <p:cNvPr id="23" name="Oval 22">
            <a:extLst>
              <a:ext uri="{FF2B5EF4-FFF2-40B4-BE49-F238E27FC236}">
                <a16:creationId xmlns:a16="http://schemas.microsoft.com/office/drawing/2014/main" id="{0EBA471E-8201-439D-89EC-FC3A46A1D29F}"/>
              </a:ext>
            </a:extLst>
          </p:cNvPr>
          <p:cNvSpPr/>
          <p:nvPr/>
        </p:nvSpPr>
        <p:spPr bwMode="auto">
          <a:xfrm>
            <a:off x="1447800" y="3124200"/>
            <a:ext cx="3352800" cy="62893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38100">
                <a:solidFill>
                  <a:schemeClr val="tx1"/>
                </a:solidFill>
              </a:ln>
              <a:solidFill>
                <a:schemeClr val="tx1"/>
              </a:solidFill>
              <a:effectLst/>
              <a:latin typeface="Times" pitchFamily="18" charset="0"/>
            </a:endParaRPr>
          </a:p>
        </p:txBody>
      </p:sp>
      <p:sp>
        <p:nvSpPr>
          <p:cNvPr id="24" name="Left Brace 23">
            <a:extLst>
              <a:ext uri="{FF2B5EF4-FFF2-40B4-BE49-F238E27FC236}">
                <a16:creationId xmlns:a16="http://schemas.microsoft.com/office/drawing/2014/main" id="{D95A2879-3FC0-4B55-90C1-16E9356B697A}"/>
              </a:ext>
            </a:extLst>
          </p:cNvPr>
          <p:cNvSpPr/>
          <p:nvPr/>
        </p:nvSpPr>
        <p:spPr bwMode="auto">
          <a:xfrm>
            <a:off x="8991600" y="2133600"/>
            <a:ext cx="73391" cy="494891"/>
          </a:xfrm>
          <a:prstGeom prst="leftBrac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cxnSp>
        <p:nvCxnSpPr>
          <p:cNvPr id="26" name="Straight Arrow Connector 25">
            <a:extLst>
              <a:ext uri="{FF2B5EF4-FFF2-40B4-BE49-F238E27FC236}">
                <a16:creationId xmlns:a16="http://schemas.microsoft.com/office/drawing/2014/main" id="{A7AF7155-3D03-4C03-9740-B8732DA1EA55}"/>
              </a:ext>
            </a:extLst>
          </p:cNvPr>
          <p:cNvCxnSpPr>
            <a:cxnSpLocks/>
            <a:stCxn id="24" idx="1"/>
          </p:cNvCxnSpPr>
          <p:nvPr/>
        </p:nvCxnSpPr>
        <p:spPr bwMode="auto">
          <a:xfrm flipH="1">
            <a:off x="4800600" y="2381046"/>
            <a:ext cx="4191000" cy="895554"/>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7213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90F1B5-039E-45BF-A669-C34A4B622E40}"/>
              </a:ext>
            </a:extLst>
          </p:cNvPr>
          <p:cNvSpPr/>
          <p:nvPr/>
        </p:nvSpPr>
        <p:spPr bwMode="auto">
          <a:xfrm>
            <a:off x="8581109" y="2371613"/>
            <a:ext cx="2802182" cy="2809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762000" y="381000"/>
            <a:ext cx="9677400" cy="1143000"/>
          </a:xfrm>
        </p:spPr>
        <p:txBody>
          <a:bodyPr/>
          <a:lstStyle/>
          <a:p>
            <a:r>
              <a:rPr lang="en-US" dirty="0"/>
              <a:t>4.5 Frequently Asked Questions (FAQs)</a:t>
            </a:r>
          </a:p>
        </p:txBody>
      </p:sp>
      <p:sp>
        <p:nvSpPr>
          <p:cNvPr id="3" name="Content Placeholder 2">
            <a:extLst>
              <a:ext uri="{FF2B5EF4-FFF2-40B4-BE49-F238E27FC236}">
                <a16:creationId xmlns:a16="http://schemas.microsoft.com/office/drawing/2014/main" id="{D0C98F67-84DB-4DF8-9DCA-00B0498076EE}"/>
              </a:ext>
            </a:extLst>
          </p:cNvPr>
          <p:cNvSpPr>
            <a:spLocks noGrp="1"/>
          </p:cNvSpPr>
          <p:nvPr>
            <p:ph idx="1"/>
          </p:nvPr>
        </p:nvSpPr>
        <p:spPr>
          <a:xfrm>
            <a:off x="990600" y="1371600"/>
            <a:ext cx="10896600" cy="4724400"/>
          </a:xfrm>
        </p:spPr>
        <p:txBody>
          <a:bodyPr/>
          <a:lstStyle/>
          <a:p>
            <a:r>
              <a:rPr lang="en-US" sz="2400" b="1" dirty="0"/>
              <a:t>How do I complete the required Background Check?</a:t>
            </a:r>
          </a:p>
          <a:p>
            <a:pPr lvl="1"/>
            <a:r>
              <a:rPr lang="en-US" sz="1800" dirty="0"/>
              <a:t>Option 1 – You will receive a separate email containing a link to complete your Background Investigation</a:t>
            </a:r>
          </a:p>
          <a:p>
            <a:pPr lvl="1"/>
            <a:r>
              <a:rPr lang="en-US" sz="1800" dirty="0"/>
              <a:t>Option 2 – Get the </a:t>
            </a:r>
            <a:r>
              <a:rPr lang="en-US" sz="1800" b="0" i="0" u="sng" dirty="0">
                <a:solidFill>
                  <a:srgbClr val="023769"/>
                </a:solidFill>
                <a:effectLst/>
                <a:hlinkClick r:id="rId2"/>
              </a:rPr>
              <a:t>BGC Consent for US Members</a:t>
            </a:r>
            <a:r>
              <a:rPr lang="en-US" sz="1800" dirty="0"/>
              <a:t> PDF form, print page 2, scan &amp; email it to OYP@kofc.org</a:t>
            </a:r>
          </a:p>
          <a:p>
            <a:r>
              <a:rPr lang="en-US" sz="2400" b="1" dirty="0"/>
              <a:t>I don’t have an Email address.  How do I take the training?</a:t>
            </a:r>
          </a:p>
          <a:p>
            <a:pPr lvl="1"/>
            <a:r>
              <a:rPr lang="en-US" sz="1800" dirty="0"/>
              <a:t>Option 1 – Get an Email address…  It’s free.          Click here to see how.  </a:t>
            </a:r>
          </a:p>
          <a:p>
            <a:pPr lvl="1"/>
            <a:r>
              <a:rPr lang="en-US" sz="1800" dirty="0"/>
              <a:t>Option 2 – Use a family members email account (Wife, child, parent)</a:t>
            </a:r>
          </a:p>
          <a:p>
            <a:r>
              <a:rPr lang="en-US" sz="2400" b="1" dirty="0"/>
              <a:t>I’m terrible at using a computer.  Can I take the courses any other way?</a:t>
            </a:r>
          </a:p>
          <a:p>
            <a:pPr lvl="1"/>
            <a:r>
              <a:rPr lang="en-US" sz="1800" dirty="0"/>
              <a:t>Option 1 – Have another council member sit with you to help you navigate the computer</a:t>
            </a:r>
          </a:p>
          <a:p>
            <a:pPr lvl="1"/>
            <a:r>
              <a:rPr lang="en-US" sz="1800" dirty="0"/>
              <a:t>Option 2 – Call Supreme (203-800-4940), they will send you a book in the US mail.</a:t>
            </a:r>
          </a:p>
          <a:p>
            <a:r>
              <a:rPr lang="en-US" sz="2400" b="1" dirty="0"/>
              <a:t>I think I’m compliant but Supreme Reports say I’m not</a:t>
            </a:r>
          </a:p>
          <a:p>
            <a:pPr lvl="1"/>
            <a:r>
              <a:rPr lang="en-US" sz="1800" dirty="0"/>
              <a:t>Check out the reports, print your certificate, call Supreme (203-800-4940)</a:t>
            </a:r>
          </a:p>
          <a:p>
            <a:pPr lvl="1"/>
            <a:r>
              <a:rPr lang="en-US" sz="1800" dirty="0"/>
              <a:t>If the above doesn’t resolve the issue, contact your District Deputy &amp; he will resolve the issue.</a:t>
            </a:r>
          </a:p>
          <a:p>
            <a:pPr lvl="1"/>
            <a:endParaRPr lang="en-US" sz="1800" dirty="0"/>
          </a:p>
        </p:txBody>
      </p:sp>
      <p:pic>
        <p:nvPicPr>
          <p:cNvPr id="9" name="Picture 8">
            <a:hlinkClick r:id="rId3" action="ppaction://hlinksldjump"/>
            <a:extLst>
              <a:ext uri="{FF2B5EF4-FFF2-40B4-BE49-F238E27FC236}">
                <a16:creationId xmlns:a16="http://schemas.microsoft.com/office/drawing/2014/main" id="{6A036354-3997-49D4-ADE9-3668D49D173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7" name="Picture 6">
            <a:hlinkClick r:id="rId6"/>
            <a:extLst>
              <a:ext uri="{FF2B5EF4-FFF2-40B4-BE49-F238E27FC236}">
                <a16:creationId xmlns:a16="http://schemas.microsoft.com/office/drawing/2014/main" id="{A093849B-1910-4C63-9200-6CD22D9FBDD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Effect>
                      <a14:saturation sat="0"/>
                    </a14:imgEffect>
                  </a14:imgLayer>
                </a14:imgProps>
              </a:ext>
            </a:extLst>
          </a:blip>
          <a:stretch>
            <a:fillRect/>
          </a:stretch>
        </p:blipFill>
        <p:spPr>
          <a:xfrm>
            <a:off x="5825978" y="2841137"/>
            <a:ext cx="498622" cy="435463"/>
          </a:xfrm>
          <a:prstGeom prst="rect">
            <a:avLst/>
          </a:prstGeom>
        </p:spPr>
      </p:pic>
    </p:spTree>
    <p:extLst>
      <p:ext uri="{BB962C8B-B14F-4D97-AF65-F5344CB8AC3E}">
        <p14:creationId xmlns:p14="http://schemas.microsoft.com/office/powerpoint/2010/main" val="405925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0"/>
            <a:ext cx="10363200" cy="1470025"/>
          </a:xfrm>
        </p:spPr>
        <p:txBody>
          <a:bodyPr/>
          <a:lstStyle/>
          <a:p>
            <a:r>
              <a:rPr lang="en-US" sz="60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Grand Knight</a:t>
            </a:r>
            <a:br>
              <a:rPr lang="en-US" sz="60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br>
            <a:r>
              <a:rPr lang="en-US" sz="60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Final Comment</a:t>
            </a:r>
            <a:endParaRPr lang="en-US" dirty="0"/>
          </a:p>
        </p:txBody>
      </p:sp>
      <p:pic>
        <p:nvPicPr>
          <p:cNvPr id="6" name="Picture 5">
            <a:hlinkClick r:id="rId3" action="ppaction://hlinksldjump"/>
            <a:extLst>
              <a:ext uri="{FF2B5EF4-FFF2-40B4-BE49-F238E27FC236}">
                <a16:creationId xmlns:a16="http://schemas.microsoft.com/office/drawing/2014/main" id="{FE4F9467-FF8E-4CFB-AB63-D3ACACC9C5B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5" name="Subtitle 4">
            <a:extLst>
              <a:ext uri="{FF2B5EF4-FFF2-40B4-BE49-F238E27FC236}">
                <a16:creationId xmlns:a16="http://schemas.microsoft.com/office/drawing/2014/main" id="{DDA40A1E-66A7-4177-AF82-5A963B2D7DEF}"/>
              </a:ext>
            </a:extLst>
          </p:cNvPr>
          <p:cNvSpPr>
            <a:spLocks noGrp="1"/>
          </p:cNvSpPr>
          <p:nvPr>
            <p:ph type="subTitle" idx="1"/>
          </p:nvPr>
        </p:nvSpPr>
        <p:spPr>
          <a:xfrm>
            <a:off x="1828800" y="2286000"/>
            <a:ext cx="8534400" cy="3276600"/>
          </a:xfrm>
        </p:spPr>
        <p:txBody>
          <a:bodyPr/>
          <a:lstStyle/>
          <a:p>
            <a:r>
              <a:rPr lang="en-US" dirty="0"/>
              <a:t>Always keep in mind what is important…</a:t>
            </a:r>
          </a:p>
          <a:p>
            <a:pPr marL="457200" indent="-457200" algn="l">
              <a:buFont typeface="Arial" panose="020B0604020202020204" pitchFamily="34" charset="0"/>
              <a:buChar char="•"/>
            </a:pPr>
            <a:r>
              <a:rPr lang="en-US" sz="2400" dirty="0"/>
              <a:t>Is your council doing great things for your Parish(es)?</a:t>
            </a:r>
          </a:p>
          <a:p>
            <a:pPr marL="457200" indent="-457200" algn="l">
              <a:buFont typeface="Arial" panose="020B0604020202020204" pitchFamily="34" charset="0"/>
              <a:buChar char="•"/>
            </a:pPr>
            <a:r>
              <a:rPr lang="en-US" sz="2400" dirty="0"/>
              <a:t>Are your members having fun doing charitable programs?</a:t>
            </a:r>
          </a:p>
          <a:p>
            <a:pPr marL="457200" indent="-457200" algn="l">
              <a:buFont typeface="Arial" panose="020B0604020202020204" pitchFamily="34" charset="0"/>
              <a:buChar char="•"/>
            </a:pPr>
            <a:r>
              <a:rPr lang="en-US" sz="2400" dirty="0"/>
              <a:t>Are your members becoming better husbands, fathers, Catholics and men?</a:t>
            </a:r>
          </a:p>
          <a:p>
            <a:pPr marL="457200" indent="-457200" algn="l">
              <a:buFont typeface="Arial" panose="020B0604020202020204" pitchFamily="34" charset="0"/>
              <a:buChar char="•"/>
            </a:pPr>
            <a:r>
              <a:rPr lang="en-US" sz="2400" dirty="0"/>
              <a:t>Are you attracting new members because they see the good works that you do?</a:t>
            </a:r>
          </a:p>
        </p:txBody>
      </p:sp>
    </p:spTree>
    <p:extLst>
      <p:ext uri="{BB962C8B-B14F-4D97-AF65-F5344CB8AC3E}">
        <p14:creationId xmlns:p14="http://schemas.microsoft.com/office/powerpoint/2010/main" val="288315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909C-5170-46DF-8E9A-E71DB4B4FC1A}"/>
              </a:ext>
            </a:extLst>
          </p:cNvPr>
          <p:cNvSpPr>
            <a:spLocks noGrp="1"/>
          </p:cNvSpPr>
          <p:nvPr>
            <p:ph type="title"/>
          </p:nvPr>
        </p:nvSpPr>
        <p:spPr>
          <a:xfrm>
            <a:off x="533400" y="76200"/>
            <a:ext cx="11049000" cy="1143000"/>
          </a:xfrm>
        </p:spPr>
        <p:txBody>
          <a:bodyPr/>
          <a:lstStyle/>
          <a:p>
            <a:r>
              <a:rPr lang="en-US" dirty="0"/>
              <a:t>Report of Officers Chosen for Term (Form 185)</a:t>
            </a:r>
          </a:p>
        </p:txBody>
      </p:sp>
      <p:pic>
        <p:nvPicPr>
          <p:cNvPr id="8" name="Picture 7">
            <a:hlinkClick r:id="rId2" action="ppaction://hlinksldjump"/>
            <a:extLst>
              <a:ext uri="{FF2B5EF4-FFF2-40B4-BE49-F238E27FC236}">
                <a16:creationId xmlns:a16="http://schemas.microsoft.com/office/drawing/2014/main" id="{E69EBC98-622A-42FB-B5BE-D489FECD3D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13" name="Picture 12">
            <a:extLst>
              <a:ext uri="{FF2B5EF4-FFF2-40B4-BE49-F238E27FC236}">
                <a16:creationId xmlns:a16="http://schemas.microsoft.com/office/drawing/2014/main" id="{CEA78108-8403-4B56-9496-026172D5BC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89" b="97863" l="0" r="97791"/>
                    </a14:imgEffect>
                  </a14:imgLayer>
                </a14:imgProps>
              </a:ext>
            </a:extLst>
          </a:blip>
          <a:stretch>
            <a:fillRect/>
          </a:stretch>
        </p:blipFill>
        <p:spPr>
          <a:xfrm>
            <a:off x="304800" y="748772"/>
            <a:ext cx="5867400" cy="6455704"/>
          </a:xfrm>
          <a:prstGeom prst="rect">
            <a:avLst/>
          </a:prstGeom>
        </p:spPr>
      </p:pic>
      <p:grpSp>
        <p:nvGrpSpPr>
          <p:cNvPr id="15" name="Group 14">
            <a:extLst>
              <a:ext uri="{FF2B5EF4-FFF2-40B4-BE49-F238E27FC236}">
                <a16:creationId xmlns:a16="http://schemas.microsoft.com/office/drawing/2014/main" id="{3EDFBD65-E31B-48CD-BA4D-76E48777815C}"/>
              </a:ext>
            </a:extLst>
          </p:cNvPr>
          <p:cNvGrpSpPr/>
          <p:nvPr/>
        </p:nvGrpSpPr>
        <p:grpSpPr>
          <a:xfrm>
            <a:off x="702055" y="1447800"/>
            <a:ext cx="5012946" cy="4038600"/>
            <a:chOff x="569261" y="895251"/>
            <a:chExt cx="5667375" cy="4930775"/>
          </a:xfrm>
        </p:grpSpPr>
        <p:pic>
          <p:nvPicPr>
            <p:cNvPr id="16" name="Picture 1">
              <a:extLst>
                <a:ext uri="{FF2B5EF4-FFF2-40B4-BE49-F238E27FC236}">
                  <a16:creationId xmlns:a16="http://schemas.microsoft.com/office/drawing/2014/main" id="{42EA9DC2-C2DA-4043-8136-B8E9DA765C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261" y="895251"/>
              <a:ext cx="566737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A62ED68A-64E6-4A87-812C-B652B16CA3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61" y="1430238"/>
              <a:ext cx="5667375"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9">
            <a:extLst>
              <a:ext uri="{FF2B5EF4-FFF2-40B4-BE49-F238E27FC236}">
                <a16:creationId xmlns:a16="http://schemas.microsoft.com/office/drawing/2014/main" id="{2D76708F-2957-456E-953E-83BBF57AA8BF}"/>
              </a:ext>
            </a:extLst>
          </p:cNvPr>
          <p:cNvSpPr txBox="1">
            <a:spLocks noChangeArrowheads="1"/>
          </p:cNvSpPr>
          <p:nvPr/>
        </p:nvSpPr>
        <p:spPr bwMode="auto">
          <a:xfrm>
            <a:off x="6273726" y="1219200"/>
            <a:ext cx="576587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ump Mediaeval"/>
              </a:defRPr>
            </a:lvl1pPr>
            <a:lvl2pPr>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eaLnBrk="1" hangingPunct="1"/>
            <a:r>
              <a:rPr lang="en-US" altLang="en-US" b="1" u="sng" dirty="0">
                <a:solidFill>
                  <a:schemeClr val="bg2">
                    <a:lumMod val="50000"/>
                  </a:schemeClr>
                </a:solidFill>
                <a:latin typeface="Times New Roman" panose="02020603050405020304" pitchFamily="18" charset="0"/>
                <a:cs typeface="Arial" panose="020B0604020202020204" pitchFamily="34" charset="0"/>
              </a:rPr>
              <a:t>Member Management Steps</a:t>
            </a:r>
            <a:endParaRPr lang="en-US" altLang="en-US" b="1" dirty="0">
              <a:solidFill>
                <a:schemeClr val="bg2">
                  <a:lumMod val="50000"/>
                </a:schemeClr>
              </a:solidFill>
              <a:latin typeface="Times New Roman" panose="02020603050405020304" pitchFamily="18" charset="0"/>
              <a:cs typeface="Arial" panose="020B0604020202020204" pitchFamily="34" charset="0"/>
            </a:endParaRP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Go to: </a:t>
            </a:r>
            <a:r>
              <a:rPr lang="en-US" altLang="en-US" dirty="0">
                <a:solidFill>
                  <a:schemeClr val="bg2">
                    <a:lumMod val="50000"/>
                  </a:schemeClr>
                </a:solidFill>
                <a:latin typeface="Times New Roman" panose="02020603050405020304" pitchFamily="18" charset="0"/>
                <a:cs typeface="Arial" panose="020B0604020202020204" pitchFamily="34" charset="0"/>
                <a:hlinkClick r:id="rId9"/>
              </a:rPr>
              <a:t>www.kofc.org</a:t>
            </a:r>
            <a:r>
              <a:rPr lang="en-US" altLang="en-US" dirty="0">
                <a:solidFill>
                  <a:schemeClr val="bg2">
                    <a:lumMod val="50000"/>
                  </a:schemeClr>
                </a:solidFill>
                <a:latin typeface="Times New Roman" panose="02020603050405020304" pitchFamily="18" charset="0"/>
                <a:cs typeface="Arial" panose="020B0604020202020204" pitchFamily="34" charset="0"/>
              </a:rPr>
              <a:t> (click)</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Sign in</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Officers Online</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Member Management</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LIVE</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Council Administration</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Council Officers</a:t>
            </a:r>
          </a:p>
          <a:p>
            <a:pPr marL="179388" lvl="1"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Choose Role</a:t>
            </a:r>
          </a:p>
          <a:p>
            <a:pPr marL="179388" lvl="1"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Assign a Name</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Submit</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Print Center</a:t>
            </a:r>
          </a:p>
          <a:p>
            <a:pPr marL="179388" indent="-179388"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Save &amp; e-mail report</a:t>
            </a:r>
          </a:p>
          <a:p>
            <a:pPr eaLnBrk="1" hangingPunct="1"/>
            <a:endParaRPr lang="en-US" altLang="en-US" dirty="0">
              <a:solidFill>
                <a:schemeClr val="bg2">
                  <a:lumMod val="50000"/>
                </a:schemeClr>
              </a:solidFill>
              <a:latin typeface="Times New Roman" panose="02020603050405020304" pitchFamily="18" charset="0"/>
              <a:cs typeface="Arial" panose="020B0604020202020204" pitchFamily="34" charset="0"/>
            </a:endParaRPr>
          </a:p>
          <a:p>
            <a:pPr eaLnBrk="1" hangingPunct="1"/>
            <a:r>
              <a:rPr lang="en-US" altLang="en-US" b="1" u="sng" dirty="0">
                <a:solidFill>
                  <a:schemeClr val="bg2">
                    <a:lumMod val="50000"/>
                  </a:schemeClr>
                </a:solidFill>
                <a:latin typeface="+mn-lt"/>
                <a:cs typeface="Arial" panose="020B0604020202020204" pitchFamily="34" charset="0"/>
              </a:rPr>
              <a:t>Another Option is to submit the PDF form 185</a:t>
            </a:r>
          </a:p>
          <a:p>
            <a:pPr marL="285750" indent="-285750" eaLnBrk="1" hangingPunct="1">
              <a:buFont typeface="Arial" panose="020B0604020202020204" pitchFamily="34" charset="0"/>
              <a:buChar char="•"/>
            </a:pPr>
            <a:r>
              <a:rPr lang="en-US" b="0" i="0" u="sng" dirty="0">
                <a:effectLst/>
                <a:latin typeface="+mn-lt"/>
                <a:hlinkClick r:id="rId10"/>
              </a:rPr>
              <a:t>Report of Officers Chosen for the Term #185</a:t>
            </a:r>
            <a:endParaRPr lang="en-US" b="0" i="0" u="sng" dirty="0">
              <a:effectLst/>
              <a:latin typeface="+mn-lt"/>
            </a:endParaRPr>
          </a:p>
          <a:p>
            <a:pPr marL="285750" indent="-285750" eaLnBrk="1" hangingPunct="1">
              <a:buFont typeface="Arial" panose="020B0604020202020204" pitchFamily="34" charset="0"/>
              <a:buChar char="•"/>
            </a:pPr>
            <a:r>
              <a:rPr lang="en-US" b="0" i="0" u="sng" dirty="0">
                <a:effectLst/>
                <a:latin typeface="+mn-lt"/>
                <a:hlinkClick r:id="rId11"/>
              </a:rPr>
              <a:t>Report of Officers Chosen - Instructions</a:t>
            </a:r>
            <a:endParaRPr lang="en-US" altLang="en-US" dirty="0">
              <a:solidFill>
                <a:schemeClr val="bg2">
                  <a:lumMod val="50000"/>
                </a:schemeClr>
              </a:solidFill>
              <a:latin typeface="+mn-lt"/>
              <a:cs typeface="Arial" panose="020B0604020202020204" pitchFamily="34" charset="0"/>
            </a:endParaRPr>
          </a:p>
        </p:txBody>
      </p:sp>
      <p:sp>
        <p:nvSpPr>
          <p:cNvPr id="19" name="Rectangle: Rounded Corners 18">
            <a:extLst>
              <a:ext uri="{FF2B5EF4-FFF2-40B4-BE49-F238E27FC236}">
                <a16:creationId xmlns:a16="http://schemas.microsoft.com/office/drawing/2014/main" id="{5F4AD837-B98B-4036-B606-674114302FE2}"/>
              </a:ext>
            </a:extLst>
          </p:cNvPr>
          <p:cNvSpPr/>
          <p:nvPr/>
        </p:nvSpPr>
        <p:spPr>
          <a:xfrm>
            <a:off x="9007855" y="2069253"/>
            <a:ext cx="2484756" cy="2426547"/>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r>
              <a:rPr lang="en-US" sz="1400" dirty="0">
                <a:solidFill>
                  <a:schemeClr val="tx1"/>
                </a:solidFill>
                <a:latin typeface="Calibri" panose="020F0502020204030204" pitchFamily="34" charset="0"/>
                <a:cs typeface="Calibri" panose="020F0502020204030204" pitchFamily="34" charset="0"/>
              </a:rPr>
              <a:t>Watch this 5-minute YouTube video to see how to submit form 185 using Member Management</a:t>
            </a:r>
          </a:p>
        </p:txBody>
      </p:sp>
      <p:pic>
        <p:nvPicPr>
          <p:cNvPr id="20" name="Picture 2" descr="tip-uai-516x516 -">
            <a:extLst>
              <a:ext uri="{FF2B5EF4-FFF2-40B4-BE49-F238E27FC236}">
                <a16:creationId xmlns:a16="http://schemas.microsoft.com/office/drawing/2014/main" id="{F6370D79-86EA-4389-B8B2-3D072214B94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55841" y="2023471"/>
            <a:ext cx="118878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3"/>
            <a:extLst>
              <a:ext uri="{FF2B5EF4-FFF2-40B4-BE49-F238E27FC236}">
                <a16:creationId xmlns:a16="http://schemas.microsoft.com/office/drawing/2014/main" id="{122E9389-9592-4D51-A02B-184EF8CD1463}"/>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0" b="99237" l="3333" r="100000"/>
                    </a14:imgEffect>
                    <a14:imgEffect>
                      <a14:saturation sat="0"/>
                    </a14:imgEffect>
                  </a14:imgLayer>
                </a14:imgProps>
              </a:ext>
            </a:extLst>
          </a:blip>
          <a:stretch>
            <a:fillRect/>
          </a:stretch>
        </p:blipFill>
        <p:spPr>
          <a:xfrm>
            <a:off x="9940778" y="3989434"/>
            <a:ext cx="498622" cy="435463"/>
          </a:xfrm>
          <a:prstGeom prst="rect">
            <a:avLst/>
          </a:prstGeom>
        </p:spPr>
      </p:pic>
    </p:spTree>
    <p:extLst>
      <p:ext uri="{BB962C8B-B14F-4D97-AF65-F5344CB8AC3E}">
        <p14:creationId xmlns:p14="http://schemas.microsoft.com/office/powerpoint/2010/main" val="357595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9">
            <a:extLst>
              <a:ext uri="{FF2B5EF4-FFF2-40B4-BE49-F238E27FC236}">
                <a16:creationId xmlns:a16="http://schemas.microsoft.com/office/drawing/2014/main" id="{85B5B68C-56D3-40AB-963B-FFCB79DA19E2}"/>
              </a:ext>
            </a:extLst>
          </p:cNvPr>
          <p:cNvSpPr txBox="1">
            <a:spLocks noChangeArrowheads="1"/>
          </p:cNvSpPr>
          <p:nvPr/>
        </p:nvSpPr>
        <p:spPr bwMode="auto">
          <a:xfrm>
            <a:off x="6092982" y="1045488"/>
            <a:ext cx="548941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ump Mediaeval"/>
              </a:defRPr>
            </a:lvl1pPr>
            <a:lvl2pPr>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eaLnBrk="1" hangingPunct="1"/>
            <a:r>
              <a:rPr lang="en-US" altLang="en-US" b="1" u="sng" dirty="0">
                <a:solidFill>
                  <a:schemeClr val="bg2">
                    <a:lumMod val="50000"/>
                  </a:schemeClr>
                </a:solidFill>
                <a:latin typeface="Times New Roman" panose="02020603050405020304" pitchFamily="18" charset="0"/>
                <a:cs typeface="Arial" panose="020B0604020202020204" pitchFamily="34" charset="0"/>
              </a:rPr>
              <a:t>Member Management</a:t>
            </a:r>
            <a:endParaRPr lang="en-US" altLang="en-US" b="1" dirty="0">
              <a:solidFill>
                <a:schemeClr val="bg2">
                  <a:lumMod val="50000"/>
                </a:schemeClr>
              </a:solidFill>
              <a:latin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Go to: </a:t>
            </a:r>
            <a:r>
              <a:rPr lang="en-US" altLang="en-US" dirty="0">
                <a:solidFill>
                  <a:schemeClr val="bg2">
                    <a:lumMod val="50000"/>
                  </a:schemeClr>
                </a:solidFill>
                <a:latin typeface="Times New Roman" panose="02020603050405020304" pitchFamily="18" charset="0"/>
                <a:cs typeface="Arial" panose="020B0604020202020204" pitchFamily="34" charset="0"/>
                <a:hlinkClick r:id="rId2"/>
              </a:rPr>
              <a:t>www.kofc.org</a:t>
            </a:r>
            <a:r>
              <a:rPr lang="en-US" altLang="en-US" dirty="0">
                <a:solidFill>
                  <a:schemeClr val="bg2">
                    <a:lumMod val="50000"/>
                  </a:schemeClr>
                </a:solidFill>
                <a:latin typeface="Times New Roman" panose="02020603050405020304" pitchFamily="18" charset="0"/>
                <a:cs typeface="Arial" panose="020B0604020202020204" pitchFamily="34" charset="0"/>
              </a:rPr>
              <a:t> (click)</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Sign in</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Officers Online</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Member Management</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LIVE</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Council Administration</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Service Program Personnel</a:t>
            </a:r>
          </a:p>
          <a:p>
            <a:pPr marL="742950" lvl="1"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Choose Role</a:t>
            </a:r>
          </a:p>
          <a:p>
            <a:pPr marL="742950" lvl="1"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Assign a Name</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Submit</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Print Center</a:t>
            </a:r>
          </a:p>
          <a:p>
            <a:pPr marL="285750" indent="-285750" eaLnBrk="1" hangingPunct="1">
              <a:buFont typeface="Arial" panose="020B0604020202020204" pitchFamily="34" charset="0"/>
              <a:buChar char="•"/>
            </a:pPr>
            <a:r>
              <a:rPr lang="en-US" altLang="en-US" dirty="0">
                <a:solidFill>
                  <a:schemeClr val="bg2">
                    <a:lumMod val="50000"/>
                  </a:schemeClr>
                </a:solidFill>
                <a:latin typeface="Times New Roman" panose="02020603050405020304" pitchFamily="18" charset="0"/>
                <a:cs typeface="Arial" panose="020B0604020202020204" pitchFamily="34" charset="0"/>
              </a:rPr>
              <a:t>Save &amp; e-mail report</a:t>
            </a:r>
          </a:p>
          <a:p>
            <a:pPr>
              <a:buFont typeface="Arial" panose="020B0604020202020204" pitchFamily="34" charset="0"/>
              <a:buChar char="•"/>
            </a:pPr>
            <a:endParaRPr lang="en-US" altLang="en-US" dirty="0">
              <a:solidFill>
                <a:schemeClr val="bg2">
                  <a:lumMod val="50000"/>
                </a:schemeClr>
              </a:solidFill>
              <a:latin typeface="Times New Roman" panose="02020603050405020304" pitchFamily="18" charset="0"/>
              <a:cs typeface="Arial" panose="020B0604020202020204" pitchFamily="34" charset="0"/>
            </a:endParaRPr>
          </a:p>
          <a:p>
            <a:pPr eaLnBrk="1" hangingPunct="1"/>
            <a:r>
              <a:rPr lang="en-US" altLang="en-US" b="1" u="sng" dirty="0">
                <a:solidFill>
                  <a:schemeClr val="bg2">
                    <a:lumMod val="50000"/>
                  </a:schemeClr>
                </a:solidFill>
                <a:latin typeface="+mn-lt"/>
                <a:cs typeface="Arial" panose="020B0604020202020204" pitchFamily="34" charset="0"/>
              </a:rPr>
              <a:t>Another Option is to submit the PDF form 365</a:t>
            </a:r>
          </a:p>
          <a:p>
            <a:pPr marL="285750" indent="-285750" eaLnBrk="1" hangingPunct="1">
              <a:buFont typeface="Arial" panose="020B0604020202020204" pitchFamily="34" charset="0"/>
              <a:buChar char="•"/>
            </a:pPr>
            <a:r>
              <a:rPr lang="it-IT" b="0" i="0" u="sng" dirty="0">
                <a:effectLst/>
                <a:latin typeface="+mn-lt"/>
                <a:hlinkClick r:id="rId3"/>
              </a:rPr>
              <a:t>Service Program Personnel Report #365</a:t>
            </a:r>
            <a:endParaRPr lang="it-IT" b="0" i="0" u="sng" dirty="0">
              <a:effectLst/>
              <a:latin typeface="+mn-lt"/>
            </a:endParaRPr>
          </a:p>
          <a:p>
            <a:pPr marL="285750" indent="-285750" eaLnBrk="1" hangingPunct="1">
              <a:buFont typeface="Arial" panose="020B0604020202020204" pitchFamily="34" charset="0"/>
              <a:buChar char="•"/>
            </a:pPr>
            <a:r>
              <a:rPr lang="en-US" b="0" i="0" u="sng" dirty="0">
                <a:effectLst/>
                <a:latin typeface="+mn-lt"/>
                <a:hlinkClick r:id="rId4"/>
              </a:rPr>
              <a:t>Service Program Personnel Report - Instructions</a:t>
            </a:r>
            <a:endParaRPr lang="en-US" altLang="en-US" dirty="0">
              <a:solidFill>
                <a:schemeClr val="bg2">
                  <a:lumMod val="50000"/>
                </a:schemeClr>
              </a:solidFill>
              <a:latin typeface="+mn-lt"/>
              <a:cs typeface="Arial" panose="020B0604020202020204" pitchFamily="34" charset="0"/>
            </a:endParaRPr>
          </a:p>
          <a:p>
            <a:pPr eaLnBrk="1" hangingPunct="1"/>
            <a:endParaRPr lang="en-US" altLang="en-US" dirty="0">
              <a:solidFill>
                <a:schemeClr val="bg2">
                  <a:lumMod val="50000"/>
                </a:schemeClr>
              </a:solidFill>
              <a:latin typeface="Times New Roman"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EB4F909C-5170-46DF-8E9A-E71DB4B4FC1A}"/>
              </a:ext>
            </a:extLst>
          </p:cNvPr>
          <p:cNvSpPr>
            <a:spLocks noGrp="1"/>
          </p:cNvSpPr>
          <p:nvPr>
            <p:ph type="title"/>
          </p:nvPr>
        </p:nvSpPr>
        <p:spPr>
          <a:xfrm>
            <a:off x="533400" y="76200"/>
            <a:ext cx="11049000" cy="1143000"/>
          </a:xfrm>
        </p:spPr>
        <p:txBody>
          <a:bodyPr/>
          <a:lstStyle/>
          <a:p>
            <a:r>
              <a:rPr lang="en-US" dirty="0"/>
              <a:t>Service Program Personnel Report (Form 365)</a:t>
            </a:r>
          </a:p>
        </p:txBody>
      </p:sp>
      <p:pic>
        <p:nvPicPr>
          <p:cNvPr id="8" name="Picture 7">
            <a:hlinkClick r:id="rId5" action="ppaction://hlinksldjump"/>
            <a:extLst>
              <a:ext uri="{FF2B5EF4-FFF2-40B4-BE49-F238E27FC236}">
                <a16:creationId xmlns:a16="http://schemas.microsoft.com/office/drawing/2014/main" id="{E69EBC98-622A-42FB-B5BE-D489FECD3D5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13" name="Picture 12">
            <a:extLst>
              <a:ext uri="{FF2B5EF4-FFF2-40B4-BE49-F238E27FC236}">
                <a16:creationId xmlns:a16="http://schemas.microsoft.com/office/drawing/2014/main" id="{CEA78108-8403-4B56-9496-026172D5BC7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989" b="97863" l="0" r="97791"/>
                    </a14:imgEffect>
                  </a14:imgLayer>
                </a14:imgProps>
              </a:ext>
            </a:extLst>
          </a:blip>
          <a:stretch>
            <a:fillRect/>
          </a:stretch>
        </p:blipFill>
        <p:spPr>
          <a:xfrm>
            <a:off x="304800" y="748772"/>
            <a:ext cx="5867400" cy="6455704"/>
          </a:xfrm>
          <a:prstGeom prst="rect">
            <a:avLst/>
          </a:prstGeom>
        </p:spPr>
      </p:pic>
      <p:sp>
        <p:nvSpPr>
          <p:cNvPr id="19" name="Rectangle: Rounded Corners 18">
            <a:extLst>
              <a:ext uri="{FF2B5EF4-FFF2-40B4-BE49-F238E27FC236}">
                <a16:creationId xmlns:a16="http://schemas.microsoft.com/office/drawing/2014/main" id="{5F4AD837-B98B-4036-B606-674114302FE2}"/>
              </a:ext>
            </a:extLst>
          </p:cNvPr>
          <p:cNvSpPr/>
          <p:nvPr/>
        </p:nvSpPr>
        <p:spPr>
          <a:xfrm>
            <a:off x="9143999" y="2069253"/>
            <a:ext cx="2348611" cy="2426547"/>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r>
              <a:rPr lang="en-US" sz="1400" dirty="0">
                <a:solidFill>
                  <a:schemeClr val="tx1"/>
                </a:solidFill>
                <a:latin typeface="Calibri" panose="020F0502020204030204" pitchFamily="34" charset="0"/>
                <a:cs typeface="Calibri" panose="020F0502020204030204" pitchFamily="34" charset="0"/>
              </a:rPr>
              <a:t>Watch this 5-minute YouTube video to see how to submit form 365 using Member Management</a:t>
            </a:r>
          </a:p>
        </p:txBody>
      </p:sp>
      <p:pic>
        <p:nvPicPr>
          <p:cNvPr id="20" name="Picture 2" descr="tip-uai-516x516 -">
            <a:extLst>
              <a:ext uri="{FF2B5EF4-FFF2-40B4-BE49-F238E27FC236}">
                <a16:creationId xmlns:a16="http://schemas.microsoft.com/office/drawing/2014/main" id="{F6370D79-86EA-4389-B8B2-3D072214B94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23913" y="1998221"/>
            <a:ext cx="1188782"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F8551F7A-FC2B-4D81-BCE6-7166AB164EF6}"/>
              </a:ext>
            </a:extLst>
          </p:cNvPr>
          <p:cNvGrpSpPr/>
          <p:nvPr/>
        </p:nvGrpSpPr>
        <p:grpSpPr>
          <a:xfrm>
            <a:off x="699389" y="1447800"/>
            <a:ext cx="5013348" cy="4038600"/>
            <a:chOff x="800100" y="747713"/>
            <a:chExt cx="5676900" cy="4995862"/>
          </a:xfrm>
        </p:grpSpPr>
        <p:pic>
          <p:nvPicPr>
            <p:cNvPr id="14" name="Picture 3">
              <a:extLst>
                <a:ext uri="{FF2B5EF4-FFF2-40B4-BE49-F238E27FC236}">
                  <a16:creationId xmlns:a16="http://schemas.microsoft.com/office/drawing/2014/main" id="{1C7CC966-5226-4D4C-B16D-C6B1E691D6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 y="747713"/>
              <a:ext cx="5665788"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a:extLst>
                <a:ext uri="{FF2B5EF4-FFF2-40B4-BE49-F238E27FC236}">
                  <a16:creationId xmlns:a16="http://schemas.microsoft.com/office/drawing/2014/main" id="{0FFD1AD1-59EC-49F9-BE63-617BC63377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2800" y="1350963"/>
              <a:ext cx="56642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hlinkClick r:id="rId13"/>
            <a:extLst>
              <a:ext uri="{FF2B5EF4-FFF2-40B4-BE49-F238E27FC236}">
                <a16:creationId xmlns:a16="http://schemas.microsoft.com/office/drawing/2014/main" id="{B87A6615-A447-4015-9616-7B287CEBA597}"/>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0" b="99237" l="3333" r="100000"/>
                    </a14:imgEffect>
                    <a14:imgEffect>
                      <a14:saturation sat="0"/>
                    </a14:imgEffect>
                  </a14:imgLayer>
                </a14:imgProps>
              </a:ext>
            </a:extLst>
          </a:blip>
          <a:stretch>
            <a:fillRect/>
          </a:stretch>
        </p:blipFill>
        <p:spPr>
          <a:xfrm>
            <a:off x="10016978" y="3989434"/>
            <a:ext cx="498622" cy="435463"/>
          </a:xfrm>
          <a:prstGeom prst="rect">
            <a:avLst/>
          </a:prstGeom>
        </p:spPr>
      </p:pic>
    </p:spTree>
    <p:extLst>
      <p:ext uri="{BB962C8B-B14F-4D97-AF65-F5344CB8AC3E}">
        <p14:creationId xmlns:p14="http://schemas.microsoft.com/office/powerpoint/2010/main" val="212609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D534-66E1-40B4-B915-18DD62C0F450}"/>
              </a:ext>
            </a:extLst>
          </p:cNvPr>
          <p:cNvSpPr>
            <a:spLocks noGrp="1"/>
          </p:cNvSpPr>
          <p:nvPr>
            <p:ph type="title"/>
          </p:nvPr>
        </p:nvSpPr>
        <p:spPr>
          <a:xfrm>
            <a:off x="0" y="381000"/>
            <a:ext cx="11963400" cy="1143000"/>
          </a:xfrm>
        </p:spPr>
        <p:txBody>
          <a:bodyPr/>
          <a:lstStyle/>
          <a:p>
            <a:r>
              <a:rPr lang="en-US" dirty="0"/>
              <a:t>1.2 – Have your predecessor bring you up to speed</a:t>
            </a:r>
            <a:endParaRPr lang="en-US" sz="2800" dirty="0"/>
          </a:p>
        </p:txBody>
      </p:sp>
      <p:sp>
        <p:nvSpPr>
          <p:cNvPr id="3" name="Content Placeholder 2">
            <a:extLst>
              <a:ext uri="{FF2B5EF4-FFF2-40B4-BE49-F238E27FC236}">
                <a16:creationId xmlns:a16="http://schemas.microsoft.com/office/drawing/2014/main" id="{E5AF1196-54BB-44DF-BD3F-5F81132F0EF9}"/>
              </a:ext>
            </a:extLst>
          </p:cNvPr>
          <p:cNvSpPr>
            <a:spLocks noGrp="1"/>
          </p:cNvSpPr>
          <p:nvPr>
            <p:ph idx="1"/>
          </p:nvPr>
        </p:nvSpPr>
        <p:spPr>
          <a:xfrm>
            <a:off x="762000" y="1524000"/>
            <a:ext cx="8073844" cy="3124200"/>
          </a:xfrm>
        </p:spPr>
        <p:txBody>
          <a:bodyPr/>
          <a:lstStyle/>
          <a:p>
            <a:pPr>
              <a:spcBef>
                <a:spcPts val="300"/>
              </a:spcBef>
            </a:pPr>
            <a:r>
              <a:rPr lang="en-US" dirty="0"/>
              <a:t>Forms submitted the previous 2 years</a:t>
            </a:r>
          </a:p>
          <a:p>
            <a:pPr marL="400050" lvl="1" indent="0">
              <a:spcBef>
                <a:spcPts val="300"/>
              </a:spcBef>
              <a:buNone/>
            </a:pPr>
            <a:r>
              <a:rPr lang="en-US" sz="3200" b="0" i="0" u="sng" dirty="0">
                <a:effectLst/>
                <a:hlinkClick r:id="rId2"/>
              </a:rPr>
              <a:t>Gmail Account Training video</a:t>
            </a:r>
            <a:endParaRPr lang="en-US" sz="3200" dirty="0"/>
          </a:p>
          <a:p>
            <a:pPr>
              <a:spcBef>
                <a:spcPts val="300"/>
              </a:spcBef>
            </a:pPr>
            <a:r>
              <a:rPr lang="en-US" dirty="0"/>
              <a:t>GK Jewel</a:t>
            </a:r>
          </a:p>
          <a:p>
            <a:pPr>
              <a:spcBef>
                <a:spcPts val="300"/>
              </a:spcBef>
            </a:pPr>
            <a:r>
              <a:rPr lang="en-US" dirty="0"/>
              <a:t>Lessons Learned</a:t>
            </a:r>
          </a:p>
          <a:p>
            <a:pPr>
              <a:spcBef>
                <a:spcPts val="300"/>
              </a:spcBef>
            </a:pPr>
            <a:r>
              <a:rPr lang="en-US" dirty="0"/>
              <a:t>Important Issues facing the council</a:t>
            </a:r>
            <a:endParaRPr lang="en-US" sz="2400" dirty="0"/>
          </a:p>
        </p:txBody>
      </p:sp>
      <p:pic>
        <p:nvPicPr>
          <p:cNvPr id="12" name="Picture 11">
            <a:hlinkClick r:id="rId3" action="ppaction://hlinksldjump"/>
            <a:extLst>
              <a:ext uri="{FF2B5EF4-FFF2-40B4-BE49-F238E27FC236}">
                <a16:creationId xmlns:a16="http://schemas.microsoft.com/office/drawing/2014/main" id="{6C209407-605B-445A-8CD4-B98B64D1325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5" name="Picture 2" descr="tip-uai-516x516 -">
            <a:extLst>
              <a:ext uri="{FF2B5EF4-FFF2-40B4-BE49-F238E27FC236}">
                <a16:creationId xmlns:a16="http://schemas.microsoft.com/office/drawing/2014/main" id="{6195E809-8983-4F1F-98CD-B39ADC6B0C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6366" y="1487658"/>
            <a:ext cx="1206900" cy="1206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6E0F596-D4E4-411B-9C2B-DBF683153AE4}"/>
              </a:ext>
            </a:extLst>
          </p:cNvPr>
          <p:cNvSpPr/>
          <p:nvPr/>
        </p:nvSpPr>
        <p:spPr>
          <a:xfrm>
            <a:off x="8001000" y="1503739"/>
            <a:ext cx="3402027" cy="2795372"/>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endParaRPr lang="en-US" sz="1400" dirty="0">
              <a:solidFill>
                <a:schemeClr val="bg2">
                  <a:lumMod val="50000"/>
                </a:schemeClr>
              </a:solidFill>
            </a:endParaRPr>
          </a:p>
          <a:p>
            <a:pPr algn="ctr"/>
            <a:r>
              <a:rPr lang="en-US" sz="1400" dirty="0">
                <a:solidFill>
                  <a:schemeClr val="bg2">
                    <a:lumMod val="50000"/>
                  </a:schemeClr>
                </a:solidFill>
              </a:rPr>
              <a:t>Your </a:t>
            </a:r>
            <a:r>
              <a:rPr lang="en-US" sz="1400" dirty="0">
                <a:solidFill>
                  <a:schemeClr val="bg2">
                    <a:lumMod val="50000"/>
                  </a:schemeClr>
                </a:solidFill>
                <a:hlinkClick r:id="rId7">
                  <a:extLst>
                    <a:ext uri="{A12FA001-AC4F-418D-AE19-62706E023703}">
                      <ahyp:hlinkClr xmlns:ahyp="http://schemas.microsoft.com/office/drawing/2018/hyperlinkcolor" val="tx"/>
                    </a:ext>
                  </a:extLst>
                </a:hlinkClick>
              </a:rPr>
              <a:t>GKXXXX@mikofc.org</a:t>
            </a:r>
            <a:r>
              <a:rPr lang="en-US" sz="1400" dirty="0">
                <a:solidFill>
                  <a:schemeClr val="bg2">
                    <a:lumMod val="50000"/>
                  </a:schemeClr>
                </a:solidFill>
              </a:rPr>
              <a:t> account has a space on the google drive that you can store forms and documents.  When you use the drive and hand off email and password it will allow the new GK to have the items he needs to take over smoothly.</a:t>
            </a:r>
            <a:r>
              <a:rPr lang="en-US" dirty="0"/>
              <a:t>.</a:t>
            </a:r>
          </a:p>
        </p:txBody>
      </p:sp>
      <p:pic>
        <p:nvPicPr>
          <p:cNvPr id="7" name="Picture 4" descr="Google Drive Logo transparent PNG - StickPNG">
            <a:extLst>
              <a:ext uri="{FF2B5EF4-FFF2-40B4-BE49-F238E27FC236}">
                <a16:creationId xmlns:a16="http://schemas.microsoft.com/office/drawing/2014/main" id="{8FB4704F-622A-45A9-88F5-8C5537E73A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2723" y="1784159"/>
            <a:ext cx="650847" cy="5648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851B92-4F1F-4649-B053-EF41939DA0A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backgroundMark x1="38755" y1="8725" x2="51807" y2="12752"/>
                        <a14:backgroundMark x1="51004" y1="12752" x2="51807" y2="13423"/>
                        <a14:backgroundMark x1="82932" y1="10067" x2="62249" y2="20134"/>
                        <a14:backgroundMark x1="87952" y1="6711" x2="94578" y2="4027"/>
                      </a14:backgroundRemoval>
                    </a14:imgEffect>
                  </a14:imgLayer>
                </a14:imgProps>
              </a:ext>
              <a:ext uri="{28A0092B-C50C-407E-A947-70E740481C1C}">
                <a14:useLocalDpi xmlns:a14="http://schemas.microsoft.com/office/drawing/2010/main" val="0"/>
              </a:ext>
            </a:extLst>
          </a:blip>
          <a:srcRect/>
          <a:stretch>
            <a:fillRect/>
          </a:stretch>
        </p:blipFill>
        <p:spPr bwMode="auto">
          <a:xfrm>
            <a:off x="-182690" y="4246869"/>
            <a:ext cx="9018534" cy="269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a:extLst>
              <a:ext uri="{FF2B5EF4-FFF2-40B4-BE49-F238E27FC236}">
                <a16:creationId xmlns:a16="http://schemas.microsoft.com/office/drawing/2014/main" id="{C44B20A4-1F88-4D0D-BDA5-3CC18813FA8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237" l="3333" r="100000"/>
                    </a14:imgEffect>
                    <a14:imgEffect>
                      <a14:saturation sat="0"/>
                    </a14:imgEffect>
                  </a14:imgLayer>
                </a14:imgProps>
              </a:ext>
            </a:extLst>
          </a:blip>
          <a:stretch>
            <a:fillRect/>
          </a:stretch>
        </p:blipFill>
        <p:spPr>
          <a:xfrm>
            <a:off x="749105" y="2137671"/>
            <a:ext cx="497165" cy="434190"/>
          </a:xfrm>
          <a:prstGeom prst="rect">
            <a:avLst/>
          </a:prstGeom>
        </p:spPr>
      </p:pic>
    </p:spTree>
    <p:extLst>
      <p:ext uri="{BB962C8B-B14F-4D97-AF65-F5344CB8AC3E}">
        <p14:creationId xmlns:p14="http://schemas.microsoft.com/office/powerpoint/2010/main" val="173725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5BB-4A3F-4B88-9643-3EC6D270E712}"/>
              </a:ext>
            </a:extLst>
          </p:cNvPr>
          <p:cNvSpPr>
            <a:spLocks noGrp="1"/>
          </p:cNvSpPr>
          <p:nvPr>
            <p:ph type="title"/>
          </p:nvPr>
        </p:nvSpPr>
        <p:spPr>
          <a:xfrm>
            <a:off x="2746556" y="228600"/>
            <a:ext cx="6698888" cy="1143000"/>
          </a:xfrm>
        </p:spPr>
        <p:txBody>
          <a:bodyPr/>
          <a:lstStyle/>
          <a:p>
            <a:r>
              <a:rPr lang="en-US" dirty="0"/>
              <a:t>1.3 Get Basic Training</a:t>
            </a:r>
          </a:p>
        </p:txBody>
      </p:sp>
      <p:sp>
        <p:nvSpPr>
          <p:cNvPr id="3" name="Content Placeholder 2">
            <a:extLst>
              <a:ext uri="{FF2B5EF4-FFF2-40B4-BE49-F238E27FC236}">
                <a16:creationId xmlns:a16="http://schemas.microsoft.com/office/drawing/2014/main" id="{D0C98F67-84DB-4DF8-9DCA-00B0498076EE}"/>
              </a:ext>
            </a:extLst>
          </p:cNvPr>
          <p:cNvSpPr>
            <a:spLocks noGrp="1"/>
          </p:cNvSpPr>
          <p:nvPr>
            <p:ph idx="1"/>
          </p:nvPr>
        </p:nvSpPr>
        <p:spPr>
          <a:xfrm>
            <a:off x="3048000" y="1143000"/>
            <a:ext cx="8534400" cy="5257800"/>
          </a:xfrm>
        </p:spPr>
        <p:txBody>
          <a:bodyPr/>
          <a:lstStyle/>
          <a:p>
            <a:pPr>
              <a:spcBef>
                <a:spcPts val="300"/>
              </a:spcBef>
            </a:pPr>
            <a:r>
              <a:rPr lang="en-US" sz="2800" dirty="0"/>
              <a:t>Supreme Website – </a:t>
            </a:r>
            <a:r>
              <a:rPr lang="en-US" sz="2400" b="0" i="0" u="sng" dirty="0">
                <a:effectLst/>
                <a:hlinkClick r:id="rId2"/>
              </a:rPr>
              <a:t>Navigating Supreme Website</a:t>
            </a:r>
            <a:endParaRPr lang="en-US" sz="2400" b="1" dirty="0"/>
          </a:p>
          <a:p>
            <a:pPr marL="400050" lvl="1" indent="0">
              <a:spcBef>
                <a:spcPts val="300"/>
              </a:spcBef>
              <a:buNone/>
            </a:pPr>
            <a:r>
              <a:rPr lang="en-US" sz="2000" dirty="0"/>
              <a:t>	Training &amp; Webinars</a:t>
            </a:r>
          </a:p>
          <a:p>
            <a:pPr marL="400050" lvl="1" indent="0">
              <a:spcBef>
                <a:spcPts val="300"/>
              </a:spcBef>
              <a:buNone/>
            </a:pPr>
            <a:r>
              <a:rPr lang="en-US" sz="2000" dirty="0"/>
              <a:t>	Video Library</a:t>
            </a:r>
          </a:p>
          <a:p>
            <a:pPr>
              <a:spcBef>
                <a:spcPts val="300"/>
              </a:spcBef>
            </a:pPr>
            <a:r>
              <a:rPr lang="en-US" sz="2800" dirty="0"/>
              <a:t>State Website – </a:t>
            </a:r>
            <a:r>
              <a:rPr lang="en-US" sz="2400" b="0" i="0" u="sng" dirty="0">
                <a:effectLst/>
                <a:hlinkClick r:id="rId3"/>
              </a:rPr>
              <a:t>Navigating the Michigan State </a:t>
            </a:r>
            <a:r>
              <a:rPr lang="en-US" sz="2400" b="0" i="0" u="sng" dirty="0" err="1">
                <a:effectLst/>
                <a:hlinkClick r:id="rId3"/>
              </a:rPr>
              <a:t>KofC</a:t>
            </a:r>
            <a:r>
              <a:rPr lang="en-US" sz="2400" b="0" i="0" u="sng" dirty="0">
                <a:effectLst/>
                <a:hlinkClick r:id="rId3"/>
              </a:rPr>
              <a:t> Website</a:t>
            </a:r>
            <a:endParaRPr lang="en-US" sz="2400" dirty="0"/>
          </a:p>
          <a:p>
            <a:pPr marL="400050" lvl="1" indent="0">
              <a:spcBef>
                <a:spcPts val="300"/>
              </a:spcBef>
              <a:buNone/>
            </a:pPr>
            <a:r>
              <a:rPr lang="en-US" sz="2000" dirty="0"/>
              <a:t>	Resources = Programs, Membership, Forms, Training &amp; Documentation</a:t>
            </a:r>
          </a:p>
          <a:p>
            <a:pPr>
              <a:spcBef>
                <a:spcPts val="300"/>
              </a:spcBef>
            </a:pPr>
            <a:r>
              <a:rPr lang="en-US" sz="2800" dirty="0"/>
              <a:t>Required Technology</a:t>
            </a:r>
          </a:p>
          <a:p>
            <a:pPr lvl="1">
              <a:spcBef>
                <a:spcPts val="300"/>
              </a:spcBef>
            </a:pPr>
            <a:r>
              <a:rPr lang="en-US" sz="2000" b="0" i="0" u="sng" dirty="0">
                <a:effectLst/>
                <a:hlinkClick r:id="rId4"/>
              </a:rPr>
              <a:t>Gmail Account Training video</a:t>
            </a:r>
            <a:endParaRPr lang="en-US" sz="2000" b="0" i="0" u="sng" dirty="0">
              <a:effectLst/>
            </a:endParaRPr>
          </a:p>
          <a:p>
            <a:pPr lvl="1">
              <a:spcBef>
                <a:spcPts val="300"/>
              </a:spcBef>
            </a:pPr>
            <a:r>
              <a:rPr lang="en-US" sz="2000" b="0" i="0" u="sng" dirty="0">
                <a:effectLst/>
                <a:hlinkClick r:id="rId5"/>
              </a:rPr>
              <a:t>Youth Protection Training video</a:t>
            </a:r>
            <a:endParaRPr lang="en-US" sz="2000" b="0" i="0" u="sng" dirty="0">
              <a:effectLst/>
            </a:endParaRPr>
          </a:p>
          <a:p>
            <a:pPr lvl="1">
              <a:spcBef>
                <a:spcPts val="300"/>
              </a:spcBef>
            </a:pPr>
            <a:r>
              <a:rPr lang="en-US" sz="2000" u="sng" dirty="0">
                <a:hlinkClick r:id="rId6"/>
              </a:rPr>
              <a:t>Officers Online Overview video</a:t>
            </a:r>
            <a:endParaRPr lang="en-US" sz="2000" dirty="0"/>
          </a:p>
          <a:p>
            <a:pPr>
              <a:spcBef>
                <a:spcPts val="300"/>
              </a:spcBef>
            </a:pPr>
            <a:r>
              <a:rPr lang="en-US" sz="2800" dirty="0"/>
              <a:t>Meetings</a:t>
            </a:r>
          </a:p>
          <a:p>
            <a:pPr lvl="1">
              <a:spcBef>
                <a:spcPts val="300"/>
              </a:spcBef>
            </a:pPr>
            <a:r>
              <a:rPr lang="en-US" sz="2000" dirty="0"/>
              <a:t>District Meetings (Held 2+ times / year)</a:t>
            </a:r>
          </a:p>
          <a:p>
            <a:pPr lvl="1">
              <a:spcBef>
                <a:spcPts val="300"/>
              </a:spcBef>
            </a:pPr>
            <a:r>
              <a:rPr lang="en-US" sz="2000" dirty="0"/>
              <a:t>Diocesan Meetings (Held 1+ times / year)</a:t>
            </a:r>
          </a:p>
          <a:p>
            <a:pPr>
              <a:spcBef>
                <a:spcPts val="300"/>
              </a:spcBef>
            </a:pPr>
            <a:r>
              <a:rPr lang="en-US" sz="2800" dirty="0"/>
              <a:t>Leadership Guide – </a:t>
            </a:r>
            <a:r>
              <a:rPr lang="en-US" sz="2400" b="0" i="0" u="sng" dirty="0">
                <a:effectLst/>
                <a:hlinkClick r:id="rId7"/>
              </a:rPr>
              <a:t>2020-2021 Leadership Guide</a:t>
            </a:r>
            <a:endParaRPr lang="en-US" sz="2400" dirty="0"/>
          </a:p>
          <a:p>
            <a:endParaRPr lang="en-US" sz="2800" dirty="0"/>
          </a:p>
        </p:txBody>
      </p:sp>
      <p:pic>
        <p:nvPicPr>
          <p:cNvPr id="7" name="Picture 6">
            <a:hlinkClick r:id="rId8" action="ppaction://hlinksldjump"/>
            <a:extLst>
              <a:ext uri="{FF2B5EF4-FFF2-40B4-BE49-F238E27FC236}">
                <a16:creationId xmlns:a16="http://schemas.microsoft.com/office/drawing/2014/main" id="{B83A2446-3B4E-4BA5-B01A-F22AD22728C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pic>
        <p:nvPicPr>
          <p:cNvPr id="9" name="Picture 8">
            <a:hlinkClick r:id="rId11"/>
            <a:extLst>
              <a:ext uri="{FF2B5EF4-FFF2-40B4-BE49-F238E27FC236}">
                <a16:creationId xmlns:a16="http://schemas.microsoft.com/office/drawing/2014/main" id="{3339F9CC-648E-49B8-BFB9-AC7E6A85136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237" l="3333" r="100000"/>
                    </a14:imgEffect>
                    <a14:imgEffect>
                      <a14:saturation sat="0"/>
                    </a14:imgEffect>
                  </a14:imgLayer>
                </a14:imgProps>
              </a:ext>
            </a:extLst>
          </a:blip>
          <a:stretch>
            <a:fillRect/>
          </a:stretch>
        </p:blipFill>
        <p:spPr>
          <a:xfrm>
            <a:off x="3600793" y="1600200"/>
            <a:ext cx="324761" cy="336804"/>
          </a:xfrm>
          <a:prstGeom prst="rect">
            <a:avLst/>
          </a:prstGeom>
        </p:spPr>
      </p:pic>
      <p:pic>
        <p:nvPicPr>
          <p:cNvPr id="11" name="Picture 10">
            <a:hlinkClick r:id="rId14"/>
            <a:extLst>
              <a:ext uri="{FF2B5EF4-FFF2-40B4-BE49-F238E27FC236}">
                <a16:creationId xmlns:a16="http://schemas.microsoft.com/office/drawing/2014/main" id="{00C7CB19-BC29-48F8-B517-09F8E129B5F3}"/>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237" l="3333" r="100000"/>
                    </a14:imgEffect>
                    <a14:imgEffect>
                      <a14:saturation sat="0"/>
                    </a14:imgEffect>
                  </a14:imgLayer>
                </a14:imgProps>
              </a:ext>
            </a:extLst>
          </a:blip>
          <a:stretch>
            <a:fillRect/>
          </a:stretch>
        </p:blipFill>
        <p:spPr>
          <a:xfrm>
            <a:off x="3600793" y="2810314"/>
            <a:ext cx="324761" cy="336804"/>
          </a:xfrm>
          <a:prstGeom prst="rect">
            <a:avLst/>
          </a:prstGeom>
        </p:spPr>
      </p:pic>
      <p:sp>
        <p:nvSpPr>
          <p:cNvPr id="12" name="Rectangle: Rounded Corners 11">
            <a:extLst>
              <a:ext uri="{FF2B5EF4-FFF2-40B4-BE49-F238E27FC236}">
                <a16:creationId xmlns:a16="http://schemas.microsoft.com/office/drawing/2014/main" id="{115749A4-F47C-4282-9757-2BB93C1F1339}"/>
              </a:ext>
            </a:extLst>
          </p:cNvPr>
          <p:cNvSpPr/>
          <p:nvPr/>
        </p:nvSpPr>
        <p:spPr>
          <a:xfrm>
            <a:off x="422992" y="922678"/>
            <a:ext cx="2348611" cy="2506322"/>
          </a:xfrm>
          <a:prstGeom prst="round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endParaRPr lang="en-US" sz="1400" dirty="0">
              <a:solidFill>
                <a:srgbClr val="0000CC"/>
              </a:solidFill>
              <a:latin typeface="pt-sans-pro"/>
            </a:endParaRPr>
          </a:p>
          <a:p>
            <a:pPr algn="ctr"/>
            <a:r>
              <a:rPr lang="en-US" sz="1400" dirty="0">
                <a:solidFill>
                  <a:schemeClr val="tx1"/>
                </a:solidFill>
                <a:latin typeface="Calibri" panose="020F0502020204030204" pitchFamily="34" charset="0"/>
                <a:cs typeface="Calibri" panose="020F0502020204030204" pitchFamily="34" charset="0"/>
              </a:rPr>
              <a:t>There are 9 links on this page.  If you spend 10 minutes looking at each link, you’ll be done in 90 minutes.  It’s well worth the time.</a:t>
            </a:r>
          </a:p>
        </p:txBody>
      </p:sp>
      <p:pic>
        <p:nvPicPr>
          <p:cNvPr id="13" name="Picture 2" descr="tip-uai-516x516 -">
            <a:extLst>
              <a:ext uri="{FF2B5EF4-FFF2-40B4-BE49-F238E27FC236}">
                <a16:creationId xmlns:a16="http://schemas.microsoft.com/office/drawing/2014/main" id="{241FBE73-2318-4C6D-94B6-74032367C9B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2906" y="851646"/>
            <a:ext cx="118878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6"/>
            <a:extLst>
              <a:ext uri="{FF2B5EF4-FFF2-40B4-BE49-F238E27FC236}">
                <a16:creationId xmlns:a16="http://schemas.microsoft.com/office/drawing/2014/main" id="{28F126F6-9ACD-4299-B45C-529BBB4FA6A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237" l="3333" r="100000"/>
                    </a14:imgEffect>
                    <a14:imgEffect>
                      <a14:saturation sat="0"/>
                    </a14:imgEffect>
                  </a14:imgLayer>
                </a14:imgProps>
              </a:ext>
            </a:extLst>
          </a:blip>
          <a:stretch>
            <a:fillRect/>
          </a:stretch>
        </p:blipFill>
        <p:spPr>
          <a:xfrm>
            <a:off x="3570346" y="1997202"/>
            <a:ext cx="385654" cy="336804"/>
          </a:xfrm>
          <a:prstGeom prst="rect">
            <a:avLst/>
          </a:prstGeom>
        </p:spPr>
      </p:pic>
    </p:spTree>
    <p:extLst>
      <p:ext uri="{BB962C8B-B14F-4D97-AF65-F5344CB8AC3E}">
        <p14:creationId xmlns:p14="http://schemas.microsoft.com/office/powerpoint/2010/main" val="220883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332A-0A4F-415E-AF1A-042F93BD5C84}"/>
              </a:ext>
            </a:extLst>
          </p:cNvPr>
          <p:cNvSpPr>
            <a:spLocks noGrp="1"/>
          </p:cNvSpPr>
          <p:nvPr>
            <p:ph type="title"/>
          </p:nvPr>
        </p:nvSpPr>
        <p:spPr>
          <a:xfrm>
            <a:off x="1219200" y="381000"/>
            <a:ext cx="9220200" cy="838200"/>
          </a:xfrm>
        </p:spPr>
        <p:txBody>
          <a:bodyPr/>
          <a:lstStyle/>
          <a:p>
            <a:r>
              <a:rPr lang="en-US" dirty="0"/>
              <a:t>1.4 Relationship with your Pastor(s)</a:t>
            </a:r>
          </a:p>
        </p:txBody>
      </p:sp>
      <p:pic>
        <p:nvPicPr>
          <p:cNvPr id="4" name="Picture 3">
            <a:hlinkClick r:id="rId2" action="ppaction://hlinksldjump"/>
            <a:extLst>
              <a:ext uri="{FF2B5EF4-FFF2-40B4-BE49-F238E27FC236}">
                <a16:creationId xmlns:a16="http://schemas.microsoft.com/office/drawing/2014/main" id="{C05C13EC-AA66-4CDF-B13C-4F9A5C428F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sp>
        <p:nvSpPr>
          <p:cNvPr id="10" name="Content Placeholder 2">
            <a:extLst>
              <a:ext uri="{FF2B5EF4-FFF2-40B4-BE49-F238E27FC236}">
                <a16:creationId xmlns:a16="http://schemas.microsoft.com/office/drawing/2014/main" id="{FEFC25DA-DFBD-48C0-B33B-E91798084A5A}"/>
              </a:ext>
            </a:extLst>
          </p:cNvPr>
          <p:cNvSpPr>
            <a:spLocks noGrp="1"/>
          </p:cNvSpPr>
          <p:nvPr>
            <p:ph idx="1"/>
          </p:nvPr>
        </p:nvSpPr>
        <p:spPr>
          <a:xfrm>
            <a:off x="3429000" y="1652648"/>
            <a:ext cx="8077200" cy="3300352"/>
          </a:xfrm>
        </p:spPr>
        <p:txBody>
          <a:bodyPr/>
          <a:lstStyle/>
          <a:p>
            <a:r>
              <a:rPr lang="en-US" b="1" dirty="0"/>
              <a:t>Set up a meeting to get to know each other.</a:t>
            </a:r>
          </a:p>
          <a:p>
            <a:r>
              <a:rPr lang="en-US" b="1" dirty="0"/>
              <a:t>What does he want/need from the Knights?</a:t>
            </a:r>
          </a:p>
          <a:p>
            <a:pPr lvl="1"/>
            <a:r>
              <a:rPr lang="en-US" b="1" dirty="0"/>
              <a:t>How can you help?</a:t>
            </a:r>
          </a:p>
          <a:p>
            <a:r>
              <a:rPr lang="en-US" b="1" dirty="0"/>
              <a:t>Does he have issues with the Knights?</a:t>
            </a:r>
          </a:p>
          <a:p>
            <a:r>
              <a:rPr lang="en-US" b="1" dirty="0"/>
              <a:t>Become the council he wants you to be.</a:t>
            </a:r>
          </a:p>
          <a:p>
            <a:r>
              <a:rPr lang="en-US" b="1" dirty="0"/>
              <a:t>Meet regularly to stay aligned </a:t>
            </a:r>
            <a:r>
              <a:rPr lang="en-US" sz="2400" b="1" dirty="0"/>
              <a:t>(quarterly)</a:t>
            </a:r>
          </a:p>
          <a:p>
            <a:endParaRPr lang="en-US" b="1" dirty="0"/>
          </a:p>
          <a:p>
            <a:endParaRPr lang="en-US" b="1" dirty="0"/>
          </a:p>
        </p:txBody>
      </p:sp>
      <p:pic>
        <p:nvPicPr>
          <p:cNvPr id="6" name="Picture 5">
            <a:extLst>
              <a:ext uri="{FF2B5EF4-FFF2-40B4-BE49-F238E27FC236}">
                <a16:creationId xmlns:a16="http://schemas.microsoft.com/office/drawing/2014/main" id="{1954B749-F9D5-40A4-9B87-3A2006812ECF}"/>
              </a:ext>
            </a:extLst>
          </p:cNvPr>
          <p:cNvPicPr>
            <a:picLocks noChangeAspect="1"/>
          </p:cNvPicPr>
          <p:nvPr/>
        </p:nvPicPr>
        <p:blipFill>
          <a:blip r:embed="rId5"/>
          <a:stretch>
            <a:fillRect/>
          </a:stretch>
        </p:blipFill>
        <p:spPr>
          <a:xfrm>
            <a:off x="395276" y="1536602"/>
            <a:ext cx="2843224" cy="1511398"/>
          </a:xfrm>
          <a:prstGeom prst="rect">
            <a:avLst/>
          </a:prstGeom>
        </p:spPr>
      </p:pic>
      <p:pic>
        <p:nvPicPr>
          <p:cNvPr id="12" name="Picture 11">
            <a:hlinkClick r:id="rId6"/>
            <a:extLst>
              <a:ext uri="{FF2B5EF4-FFF2-40B4-BE49-F238E27FC236}">
                <a16:creationId xmlns:a16="http://schemas.microsoft.com/office/drawing/2014/main" id="{6409885D-99EA-4D7B-B453-470A56F56E9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37" l="3333" r="100000"/>
                    </a14:imgEffect>
                    <a14:imgEffect>
                      <a14:saturation sat="0"/>
                    </a14:imgEffect>
                  </a14:imgLayer>
                </a14:imgProps>
              </a:ext>
            </a:extLst>
          </a:blip>
          <a:stretch>
            <a:fillRect/>
          </a:stretch>
        </p:blipFill>
        <p:spPr>
          <a:xfrm>
            <a:off x="1447800" y="2063326"/>
            <a:ext cx="609600" cy="484763"/>
          </a:xfrm>
          <a:prstGeom prst="rect">
            <a:avLst/>
          </a:prstGeom>
        </p:spPr>
      </p:pic>
    </p:spTree>
    <p:extLst>
      <p:ext uri="{BB962C8B-B14F-4D97-AF65-F5344CB8AC3E}">
        <p14:creationId xmlns:p14="http://schemas.microsoft.com/office/powerpoint/2010/main" val="393048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1A42-17FA-4B10-8753-6CFE53AD0F17}"/>
              </a:ext>
            </a:extLst>
          </p:cNvPr>
          <p:cNvSpPr>
            <a:spLocks noGrp="1"/>
          </p:cNvSpPr>
          <p:nvPr>
            <p:ph type="title"/>
          </p:nvPr>
        </p:nvSpPr>
        <p:spPr>
          <a:xfrm>
            <a:off x="838200" y="152400"/>
            <a:ext cx="10566400" cy="1143000"/>
          </a:xfrm>
        </p:spPr>
        <p:txBody>
          <a:bodyPr/>
          <a:lstStyle/>
          <a:p>
            <a:r>
              <a:rPr lang="en-US" dirty="0"/>
              <a:t>1.6 – Establish “Realistic” Council Goals</a:t>
            </a:r>
          </a:p>
        </p:txBody>
      </p:sp>
      <p:pic>
        <p:nvPicPr>
          <p:cNvPr id="7" name="Picture 6">
            <a:hlinkClick r:id="rId2" action="ppaction://hlinksldjump"/>
            <a:extLst>
              <a:ext uri="{FF2B5EF4-FFF2-40B4-BE49-F238E27FC236}">
                <a16:creationId xmlns:a16="http://schemas.microsoft.com/office/drawing/2014/main" id="{E80C3A06-C6B1-4171-89DF-BA4D15B7BC9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9413" t="9513" r="8535" b="9513"/>
          <a:stretch/>
        </p:blipFill>
        <p:spPr>
          <a:xfrm>
            <a:off x="8991600" y="6257716"/>
            <a:ext cx="453844" cy="447884"/>
          </a:xfrm>
          <a:prstGeom prst="rect">
            <a:avLst/>
          </a:prstGeom>
        </p:spPr>
      </p:pic>
      <p:grpSp>
        <p:nvGrpSpPr>
          <p:cNvPr id="27" name="Group 26">
            <a:extLst>
              <a:ext uri="{FF2B5EF4-FFF2-40B4-BE49-F238E27FC236}">
                <a16:creationId xmlns:a16="http://schemas.microsoft.com/office/drawing/2014/main" id="{B91094E1-A473-427F-A0BF-123C2B9D8480}"/>
              </a:ext>
            </a:extLst>
          </p:cNvPr>
          <p:cNvGrpSpPr/>
          <p:nvPr/>
        </p:nvGrpSpPr>
        <p:grpSpPr>
          <a:xfrm>
            <a:off x="685800" y="1828800"/>
            <a:ext cx="7251700" cy="2913856"/>
            <a:chOff x="1227574" y="2831289"/>
            <a:chExt cx="7251700" cy="2913856"/>
          </a:xfrm>
        </p:grpSpPr>
        <p:sp>
          <p:nvSpPr>
            <p:cNvPr id="28" name="TextBox 5">
              <a:extLst>
                <a:ext uri="{FF2B5EF4-FFF2-40B4-BE49-F238E27FC236}">
                  <a16:creationId xmlns:a16="http://schemas.microsoft.com/office/drawing/2014/main" id="{7AF964B0-494A-42CC-986F-FD683AEFECDB}"/>
                </a:ext>
              </a:extLst>
            </p:cNvPr>
            <p:cNvSpPr txBox="1">
              <a:spLocks noChangeArrowheads="1"/>
            </p:cNvSpPr>
            <p:nvPr/>
          </p:nvSpPr>
          <p:spPr bwMode="auto">
            <a:xfrm>
              <a:off x="1868988" y="2831289"/>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eaLnBrk="1" hangingPunct="1"/>
              <a:r>
                <a:rPr lang="en-US" altLang="en-US" dirty="0">
                  <a:solidFill>
                    <a:schemeClr val="bg2">
                      <a:lumMod val="50000"/>
                    </a:schemeClr>
                  </a:solidFill>
                </a:rPr>
                <a:t>Inputs</a:t>
              </a:r>
            </a:p>
          </p:txBody>
        </p:sp>
        <p:sp>
          <p:nvSpPr>
            <p:cNvPr id="29" name="TextBox 7">
              <a:extLst>
                <a:ext uri="{FF2B5EF4-FFF2-40B4-BE49-F238E27FC236}">
                  <a16:creationId xmlns:a16="http://schemas.microsoft.com/office/drawing/2014/main" id="{3E8E63BF-F6E1-4B67-9DAE-2FEBCA321E8F}"/>
                </a:ext>
              </a:extLst>
            </p:cNvPr>
            <p:cNvSpPr txBox="1">
              <a:spLocks noChangeArrowheads="1"/>
            </p:cNvSpPr>
            <p:nvPr/>
          </p:nvSpPr>
          <p:spPr bwMode="auto">
            <a:xfrm>
              <a:off x="6949718" y="2831289"/>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eaLnBrk="1" hangingPunct="1"/>
              <a:r>
                <a:rPr lang="en-US" altLang="en-US" dirty="0">
                  <a:solidFill>
                    <a:schemeClr val="bg2">
                      <a:lumMod val="50000"/>
                    </a:schemeClr>
                  </a:solidFill>
                </a:rPr>
                <a:t>Outputs</a:t>
              </a:r>
            </a:p>
          </p:txBody>
        </p:sp>
        <p:grpSp>
          <p:nvGrpSpPr>
            <p:cNvPr id="30" name="Group 29">
              <a:extLst>
                <a:ext uri="{FF2B5EF4-FFF2-40B4-BE49-F238E27FC236}">
                  <a16:creationId xmlns:a16="http://schemas.microsoft.com/office/drawing/2014/main" id="{DE8814EA-8071-4E63-94D9-3FC86E0EEA51}"/>
                </a:ext>
              </a:extLst>
            </p:cNvPr>
            <p:cNvGrpSpPr/>
            <p:nvPr/>
          </p:nvGrpSpPr>
          <p:grpSpPr>
            <a:xfrm>
              <a:off x="1227574" y="3241658"/>
              <a:ext cx="7251700" cy="2503487"/>
              <a:chOff x="1066800" y="3211513"/>
              <a:chExt cx="7251700" cy="2503487"/>
            </a:xfrm>
          </p:grpSpPr>
          <p:sp>
            <p:nvSpPr>
              <p:cNvPr id="31" name="Rectangle 8">
                <a:extLst>
                  <a:ext uri="{FF2B5EF4-FFF2-40B4-BE49-F238E27FC236}">
                    <a16:creationId xmlns:a16="http://schemas.microsoft.com/office/drawing/2014/main" id="{10DA91A4-6937-4F24-AB9E-0337CCE0761A}"/>
                  </a:ext>
                </a:extLst>
              </p:cNvPr>
              <p:cNvSpPr>
                <a:spLocks noChangeArrowheads="1"/>
              </p:cNvSpPr>
              <p:nvPr/>
            </p:nvSpPr>
            <p:spPr bwMode="auto">
              <a:xfrm>
                <a:off x="1066800" y="3211513"/>
                <a:ext cx="2057400" cy="369887"/>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Last Year Results</a:t>
                </a:r>
              </a:p>
            </p:txBody>
          </p:sp>
          <p:sp>
            <p:nvSpPr>
              <p:cNvPr id="32" name="Rectangle 9">
                <a:extLst>
                  <a:ext uri="{FF2B5EF4-FFF2-40B4-BE49-F238E27FC236}">
                    <a16:creationId xmlns:a16="http://schemas.microsoft.com/office/drawing/2014/main" id="{20815DCD-6CF9-47C1-86B6-5B8DB58C9DBC}"/>
                  </a:ext>
                </a:extLst>
              </p:cNvPr>
              <p:cNvSpPr>
                <a:spLocks noChangeArrowheads="1"/>
              </p:cNvSpPr>
              <p:nvPr/>
            </p:nvSpPr>
            <p:spPr bwMode="auto">
              <a:xfrm>
                <a:off x="1071563" y="3744913"/>
                <a:ext cx="2057400" cy="369887"/>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State Goals</a:t>
                </a:r>
              </a:p>
            </p:txBody>
          </p:sp>
          <p:sp>
            <p:nvSpPr>
              <p:cNvPr id="33" name="Rectangle 10">
                <a:extLst>
                  <a:ext uri="{FF2B5EF4-FFF2-40B4-BE49-F238E27FC236}">
                    <a16:creationId xmlns:a16="http://schemas.microsoft.com/office/drawing/2014/main" id="{3FE15CA2-D92D-45FE-B7A5-CD5B516FB3C0}"/>
                  </a:ext>
                </a:extLst>
              </p:cNvPr>
              <p:cNvSpPr>
                <a:spLocks noChangeArrowheads="1"/>
              </p:cNvSpPr>
              <p:nvPr/>
            </p:nvSpPr>
            <p:spPr bwMode="auto">
              <a:xfrm>
                <a:off x="1066800" y="4278313"/>
                <a:ext cx="2057400" cy="369887"/>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District Goals</a:t>
                </a:r>
              </a:p>
            </p:txBody>
          </p:sp>
          <p:sp>
            <p:nvSpPr>
              <p:cNvPr id="34" name="Rectangle 11">
                <a:extLst>
                  <a:ext uri="{FF2B5EF4-FFF2-40B4-BE49-F238E27FC236}">
                    <a16:creationId xmlns:a16="http://schemas.microsoft.com/office/drawing/2014/main" id="{9F4FB9EF-115F-418B-A8B1-66C866052E29}"/>
                  </a:ext>
                </a:extLst>
              </p:cNvPr>
              <p:cNvSpPr>
                <a:spLocks noChangeArrowheads="1"/>
              </p:cNvSpPr>
              <p:nvPr/>
            </p:nvSpPr>
            <p:spPr bwMode="auto">
              <a:xfrm>
                <a:off x="1066800" y="4811713"/>
                <a:ext cx="2057400" cy="369887"/>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Parish Goals</a:t>
                </a:r>
              </a:p>
            </p:txBody>
          </p:sp>
          <p:sp>
            <p:nvSpPr>
              <p:cNvPr id="35" name="Rectangle 12">
                <a:extLst>
                  <a:ext uri="{FF2B5EF4-FFF2-40B4-BE49-F238E27FC236}">
                    <a16:creationId xmlns:a16="http://schemas.microsoft.com/office/drawing/2014/main" id="{C5601EAF-FEC5-4EC3-A321-948788229E57}"/>
                  </a:ext>
                </a:extLst>
              </p:cNvPr>
              <p:cNvSpPr>
                <a:spLocks noChangeArrowheads="1"/>
              </p:cNvSpPr>
              <p:nvPr/>
            </p:nvSpPr>
            <p:spPr bwMode="auto">
              <a:xfrm>
                <a:off x="1066800" y="5345113"/>
                <a:ext cx="2057400" cy="369887"/>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Council Goals</a:t>
                </a:r>
              </a:p>
            </p:txBody>
          </p:sp>
          <p:sp>
            <p:nvSpPr>
              <p:cNvPr id="36" name="Rectangle 13">
                <a:extLst>
                  <a:ext uri="{FF2B5EF4-FFF2-40B4-BE49-F238E27FC236}">
                    <a16:creationId xmlns:a16="http://schemas.microsoft.com/office/drawing/2014/main" id="{EB5B85C0-996D-44E4-A249-F37F286EED9B}"/>
                  </a:ext>
                </a:extLst>
              </p:cNvPr>
              <p:cNvSpPr>
                <a:spLocks noChangeArrowheads="1"/>
              </p:cNvSpPr>
              <p:nvPr/>
            </p:nvSpPr>
            <p:spPr bwMode="auto">
              <a:xfrm>
                <a:off x="6256338" y="3211513"/>
                <a:ext cx="2057400" cy="369887"/>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Program Plans</a:t>
                </a:r>
              </a:p>
            </p:txBody>
          </p:sp>
          <p:sp>
            <p:nvSpPr>
              <p:cNvPr id="37" name="Rectangle 14">
                <a:extLst>
                  <a:ext uri="{FF2B5EF4-FFF2-40B4-BE49-F238E27FC236}">
                    <a16:creationId xmlns:a16="http://schemas.microsoft.com/office/drawing/2014/main" id="{4FDEA8B4-172A-41AF-BD0D-6CA86AE43D08}"/>
                  </a:ext>
                </a:extLst>
              </p:cNvPr>
              <p:cNvSpPr>
                <a:spLocks noChangeArrowheads="1"/>
              </p:cNvSpPr>
              <p:nvPr/>
            </p:nvSpPr>
            <p:spPr bwMode="auto">
              <a:xfrm>
                <a:off x="6261100" y="3821113"/>
                <a:ext cx="2057400" cy="685800"/>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Membership Plans</a:t>
                </a:r>
              </a:p>
            </p:txBody>
          </p:sp>
          <p:sp>
            <p:nvSpPr>
              <p:cNvPr id="38" name="Rectangle 15">
                <a:extLst>
                  <a:ext uri="{FF2B5EF4-FFF2-40B4-BE49-F238E27FC236}">
                    <a16:creationId xmlns:a16="http://schemas.microsoft.com/office/drawing/2014/main" id="{AC1B5D1D-1041-4104-B7AF-E723FCF614A8}"/>
                  </a:ext>
                </a:extLst>
              </p:cNvPr>
              <p:cNvSpPr>
                <a:spLocks noChangeArrowheads="1"/>
              </p:cNvSpPr>
              <p:nvPr/>
            </p:nvSpPr>
            <p:spPr bwMode="auto">
              <a:xfrm>
                <a:off x="6256338" y="4748213"/>
                <a:ext cx="2057400" cy="368300"/>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Insurance Plans</a:t>
                </a:r>
              </a:p>
            </p:txBody>
          </p:sp>
          <p:sp>
            <p:nvSpPr>
              <p:cNvPr id="39" name="Rectangle 16">
                <a:extLst>
                  <a:ext uri="{FF2B5EF4-FFF2-40B4-BE49-F238E27FC236}">
                    <a16:creationId xmlns:a16="http://schemas.microsoft.com/office/drawing/2014/main" id="{93880525-8F5B-4C63-9791-BF78E55B73AD}"/>
                  </a:ext>
                </a:extLst>
              </p:cNvPr>
              <p:cNvSpPr>
                <a:spLocks noChangeArrowheads="1"/>
              </p:cNvSpPr>
              <p:nvPr/>
            </p:nvSpPr>
            <p:spPr bwMode="auto">
              <a:xfrm>
                <a:off x="6256338" y="5345113"/>
                <a:ext cx="2057400" cy="369887"/>
              </a:xfrm>
              <a:prstGeom prst="rect">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Financial Plans</a:t>
                </a:r>
              </a:p>
            </p:txBody>
          </p:sp>
          <p:sp>
            <p:nvSpPr>
              <p:cNvPr id="40" name="Rectangle: Rounded Corners 17">
                <a:extLst>
                  <a:ext uri="{FF2B5EF4-FFF2-40B4-BE49-F238E27FC236}">
                    <a16:creationId xmlns:a16="http://schemas.microsoft.com/office/drawing/2014/main" id="{EAB6C077-F2C2-4F94-9AAE-83A40A00BE0C}"/>
                  </a:ext>
                </a:extLst>
              </p:cNvPr>
              <p:cNvSpPr>
                <a:spLocks noChangeArrowheads="1"/>
              </p:cNvSpPr>
              <p:nvPr/>
            </p:nvSpPr>
            <p:spPr bwMode="auto">
              <a:xfrm>
                <a:off x="3810000" y="3744913"/>
                <a:ext cx="1752600" cy="1143000"/>
              </a:xfrm>
              <a:prstGeom prst="roundRect">
                <a:avLst>
                  <a:gd name="adj" fmla="val 16667"/>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algn="ctr"/>
                <a:r>
                  <a:rPr lang="en-US" altLang="en-US" sz="2000" dirty="0">
                    <a:solidFill>
                      <a:schemeClr val="bg1"/>
                    </a:solidFill>
                    <a:latin typeface="Times" panose="02020603050405020304" pitchFamily="18" charset="0"/>
                  </a:rPr>
                  <a:t>Planning with Officers &amp; Directors</a:t>
                </a:r>
              </a:p>
            </p:txBody>
          </p:sp>
          <p:sp>
            <p:nvSpPr>
              <p:cNvPr id="41" name="Right Brace 18">
                <a:extLst>
                  <a:ext uri="{FF2B5EF4-FFF2-40B4-BE49-F238E27FC236}">
                    <a16:creationId xmlns:a16="http://schemas.microsoft.com/office/drawing/2014/main" id="{18EB96A4-F7D9-4341-B212-4A5156371747}"/>
                  </a:ext>
                </a:extLst>
              </p:cNvPr>
              <p:cNvSpPr>
                <a:spLocks/>
              </p:cNvSpPr>
              <p:nvPr/>
            </p:nvSpPr>
            <p:spPr bwMode="auto">
              <a:xfrm>
                <a:off x="3276600" y="3211513"/>
                <a:ext cx="533400" cy="2503487"/>
              </a:xfrm>
              <a:prstGeom prst="rightBrace">
                <a:avLst>
                  <a:gd name="adj1" fmla="val 8344"/>
                  <a:gd name="adj2" fmla="val 50000"/>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endParaRPr lang="en-US" altLang="en-US" sz="2800" dirty="0">
                  <a:latin typeface="Times" panose="02020603050405020304" pitchFamily="18" charset="0"/>
                </a:endParaRPr>
              </a:p>
            </p:txBody>
          </p:sp>
          <p:sp>
            <p:nvSpPr>
              <p:cNvPr id="42" name="Right Brace 19">
                <a:extLst>
                  <a:ext uri="{FF2B5EF4-FFF2-40B4-BE49-F238E27FC236}">
                    <a16:creationId xmlns:a16="http://schemas.microsoft.com/office/drawing/2014/main" id="{E62BC647-8303-4B8B-A31B-163F3C798B1A}"/>
                  </a:ext>
                </a:extLst>
              </p:cNvPr>
              <p:cNvSpPr>
                <a:spLocks/>
              </p:cNvSpPr>
              <p:nvPr/>
            </p:nvSpPr>
            <p:spPr bwMode="auto">
              <a:xfrm rot="10800000">
                <a:off x="5562600" y="3211513"/>
                <a:ext cx="533400" cy="2503487"/>
              </a:xfrm>
              <a:prstGeom prst="rightBrace">
                <a:avLst>
                  <a:gd name="adj1" fmla="val 8344"/>
                  <a:gd name="adj2" fmla="val 50000"/>
                </a:avLst>
              </a:prstGeom>
              <a:solidFill>
                <a:srgbClr val="0070C0"/>
              </a:solidFill>
              <a:ln w="9525" algn="ctr">
                <a:solidFill>
                  <a:schemeClr val="tx1"/>
                </a:solidFill>
                <a:round/>
                <a:headEnd/>
                <a:tailEnd/>
              </a:ln>
            </p:spPr>
            <p:txBody>
              <a:bodyPr/>
              <a:lstStyle>
                <a:lvl1pPr>
                  <a:defRPr>
                    <a:solidFill>
                      <a:schemeClr val="tx1"/>
                    </a:solidFill>
                    <a:latin typeface="Trump Mediaeval"/>
                  </a:defRPr>
                </a:lvl1pPr>
                <a:lvl2pPr marL="742950" indent="-285750">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endParaRPr lang="en-US" altLang="en-US" sz="2800" dirty="0">
                  <a:latin typeface="Times" panose="02020603050405020304" pitchFamily="18" charset="0"/>
                </a:endParaRPr>
              </a:p>
            </p:txBody>
          </p:sp>
        </p:grpSp>
      </p:grpSp>
      <p:sp>
        <p:nvSpPr>
          <p:cNvPr id="43" name="TextBox 9">
            <a:extLst>
              <a:ext uri="{FF2B5EF4-FFF2-40B4-BE49-F238E27FC236}">
                <a16:creationId xmlns:a16="http://schemas.microsoft.com/office/drawing/2014/main" id="{8B961FF4-3697-4080-B598-2FAE3D67BC7E}"/>
              </a:ext>
            </a:extLst>
          </p:cNvPr>
          <p:cNvSpPr txBox="1">
            <a:spLocks noChangeArrowheads="1"/>
          </p:cNvSpPr>
          <p:nvPr/>
        </p:nvSpPr>
        <p:spPr bwMode="auto">
          <a:xfrm>
            <a:off x="8229600" y="1783030"/>
            <a:ext cx="385689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ump Mediaeval"/>
              </a:defRPr>
            </a:lvl1pPr>
            <a:lvl2pPr>
              <a:defRPr>
                <a:solidFill>
                  <a:schemeClr val="tx1"/>
                </a:solidFill>
                <a:latin typeface="Trump Mediaeval"/>
              </a:defRPr>
            </a:lvl2pPr>
            <a:lvl3pPr marL="1143000" indent="-228600">
              <a:defRPr>
                <a:solidFill>
                  <a:schemeClr val="tx1"/>
                </a:solidFill>
                <a:latin typeface="Trump Mediaeval"/>
              </a:defRPr>
            </a:lvl3pPr>
            <a:lvl4pPr marL="1600200" indent="-228600">
              <a:defRPr>
                <a:solidFill>
                  <a:schemeClr val="tx1"/>
                </a:solidFill>
                <a:latin typeface="Trump Mediaeval"/>
              </a:defRPr>
            </a:lvl4pPr>
            <a:lvl5pPr marL="2057400" indent="-228600">
              <a:defRPr>
                <a:solidFill>
                  <a:schemeClr val="tx1"/>
                </a:solidFill>
                <a:latin typeface="Trump Mediaeval"/>
              </a:defRPr>
            </a:lvl5pPr>
            <a:lvl6pPr marL="2514600" indent="-228600" fontAlgn="base">
              <a:spcBef>
                <a:spcPct val="0"/>
              </a:spcBef>
              <a:spcAft>
                <a:spcPct val="0"/>
              </a:spcAft>
              <a:defRPr>
                <a:solidFill>
                  <a:schemeClr val="tx1"/>
                </a:solidFill>
                <a:latin typeface="Trump Mediaeval"/>
              </a:defRPr>
            </a:lvl6pPr>
            <a:lvl7pPr marL="2971800" indent="-228600" fontAlgn="base">
              <a:spcBef>
                <a:spcPct val="0"/>
              </a:spcBef>
              <a:spcAft>
                <a:spcPct val="0"/>
              </a:spcAft>
              <a:defRPr>
                <a:solidFill>
                  <a:schemeClr val="tx1"/>
                </a:solidFill>
                <a:latin typeface="Trump Mediaeval"/>
              </a:defRPr>
            </a:lvl7pPr>
            <a:lvl8pPr marL="3429000" indent="-228600" fontAlgn="base">
              <a:spcBef>
                <a:spcPct val="0"/>
              </a:spcBef>
              <a:spcAft>
                <a:spcPct val="0"/>
              </a:spcAft>
              <a:defRPr>
                <a:solidFill>
                  <a:schemeClr val="tx1"/>
                </a:solidFill>
                <a:latin typeface="Trump Mediaeval"/>
              </a:defRPr>
            </a:lvl8pPr>
            <a:lvl9pPr marL="3886200" indent="-228600" fontAlgn="base">
              <a:spcBef>
                <a:spcPct val="0"/>
              </a:spcBef>
              <a:spcAft>
                <a:spcPct val="0"/>
              </a:spcAft>
              <a:defRPr>
                <a:solidFill>
                  <a:schemeClr val="tx1"/>
                </a:solidFill>
                <a:latin typeface="Trump Mediaeval"/>
              </a:defRPr>
            </a:lvl9pPr>
          </a:lstStyle>
          <a:p>
            <a:pPr marL="179388" indent="-179388" eaLnBrk="1" hangingPunct="1">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Goals should be &gt; last year</a:t>
            </a:r>
          </a:p>
          <a:p>
            <a:pPr marL="179388" indent="-179388" eaLnBrk="1" hangingPunct="1">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Get Directors to own their goals</a:t>
            </a:r>
          </a:p>
          <a:p>
            <a:pPr marL="179388" indent="-179388" eaLnBrk="1" hangingPunct="1">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Document your goals</a:t>
            </a:r>
          </a:p>
          <a:p>
            <a:pPr marL="179388" indent="-179388" eaLnBrk="1" hangingPunct="1">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Share them with your Council</a:t>
            </a:r>
          </a:p>
          <a:p>
            <a:pPr marL="179388" indent="-179388" eaLnBrk="1" hangingPunct="1">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Review them (quarterly)</a:t>
            </a:r>
          </a:p>
          <a:p>
            <a:pPr marL="179388" indent="-179388" eaLnBrk="1" hangingPunct="1">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Make adjustments when necessary</a:t>
            </a:r>
          </a:p>
          <a:p>
            <a:pPr marL="179388" indent="-179388" eaLnBrk="1" hangingPunct="1">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Have an “Action Plan”</a:t>
            </a:r>
          </a:p>
          <a:p>
            <a:pPr marL="636588" lvl="1" indent="-179388">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Step-By-Step</a:t>
            </a:r>
          </a:p>
          <a:p>
            <a:pPr marL="636588" lvl="1" indent="-179388">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Timeline</a:t>
            </a:r>
          </a:p>
          <a:p>
            <a:pPr marL="636588" lvl="1" indent="-179388">
              <a:buFont typeface="Arial" panose="020B0604020202020204" pitchFamily="34" charset="0"/>
              <a:buChar char="•"/>
            </a:pPr>
            <a:r>
              <a:rPr lang="en-US" altLang="en-US" sz="2000" dirty="0">
                <a:solidFill>
                  <a:schemeClr val="bg2">
                    <a:lumMod val="50000"/>
                  </a:schemeClr>
                </a:solidFill>
                <a:latin typeface="Times New Roman" panose="02020603050405020304" pitchFamily="18" charset="0"/>
                <a:cs typeface="Arial" panose="020B0604020202020204" pitchFamily="34" charset="0"/>
              </a:rPr>
              <a:t>Who’s doing what &amp; when?</a:t>
            </a:r>
          </a:p>
        </p:txBody>
      </p:sp>
    </p:spTree>
    <p:extLst>
      <p:ext uri="{BB962C8B-B14F-4D97-AF65-F5344CB8AC3E}">
        <p14:creationId xmlns:p14="http://schemas.microsoft.com/office/powerpoint/2010/main" val="103389086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ofC Blank.pptx" id="{448A4003-2DB4-433B-AF9C-F754CB74CF43}" vid="{41EBF02C-D5F3-461B-8169-CD90AA4AA3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KofC Blank Wide (1)</Template>
  <TotalTime>2168</TotalTime>
  <Words>2496</Words>
  <Application>Microsoft Office PowerPoint</Application>
  <PresentationFormat>Widescreen</PresentationFormat>
  <Paragraphs>519</Paragraphs>
  <Slides>34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Bookman Old Style</vt:lpstr>
      <vt:lpstr>Calibri</vt:lpstr>
      <vt:lpstr>Georgia</vt:lpstr>
      <vt:lpstr>pt-sans-pro</vt:lpstr>
      <vt:lpstr>Times</vt:lpstr>
      <vt:lpstr>Times New Roman</vt:lpstr>
      <vt:lpstr>Trump Mediaeval</vt:lpstr>
      <vt:lpstr>Blank Presentation</vt:lpstr>
      <vt:lpstr>PowerPoint Presentation</vt:lpstr>
      <vt:lpstr>1. First Priorities</vt:lpstr>
      <vt:lpstr>1.1 Surround yourself with great leaders</vt:lpstr>
      <vt:lpstr>Report of Officers Chosen for Term (Form 185)</vt:lpstr>
      <vt:lpstr>Service Program Personnel Report (Form 365)</vt:lpstr>
      <vt:lpstr>1.2 – Have your predecessor bring you up to speed</vt:lpstr>
      <vt:lpstr>1.3 Get Basic Training</vt:lpstr>
      <vt:lpstr>1.4 Relationship with your Pastor(s)</vt:lpstr>
      <vt:lpstr>1.6 – Establish “Realistic” Council Goals</vt:lpstr>
      <vt:lpstr>1.7 Faith in Action</vt:lpstr>
      <vt:lpstr>1.8 Address Problems</vt:lpstr>
      <vt:lpstr>2. Next Priorities</vt:lpstr>
      <vt:lpstr>2.1 Star Council</vt:lpstr>
      <vt:lpstr>2.2 Forms</vt:lpstr>
      <vt:lpstr>Critical Forms</vt:lpstr>
      <vt:lpstr>2.3 Mentor and Develop your leaders</vt:lpstr>
      <vt:lpstr>3. Running Successful Meetings</vt:lpstr>
      <vt:lpstr>3.1 Why are “Good” meetings so important?</vt:lpstr>
      <vt:lpstr>3.2 Grand Knight – Roles &amp; Responsibilities</vt:lpstr>
      <vt:lpstr>3.3 Officers Meetings vs. General Meetings</vt:lpstr>
      <vt:lpstr>3.4 New Guidelines from Supreme</vt:lpstr>
      <vt:lpstr>3.5 Before the meeting Preparation</vt:lpstr>
      <vt:lpstr>3.6 During the Meeting - Effective Execution</vt:lpstr>
      <vt:lpstr>3.7 After the meeting – Follow up</vt:lpstr>
      <vt:lpstr>4 – Youth Protection</vt:lpstr>
      <vt:lpstr>4.1 Training Requirements</vt:lpstr>
      <vt:lpstr>4.2 How to Sign up for training</vt:lpstr>
      <vt:lpstr>PowerPoint Presentation</vt:lpstr>
      <vt:lpstr>4.3a Armatus Site – Step 1</vt:lpstr>
      <vt:lpstr>4.3b Armatus Site – Step 2 Take your 3 classes</vt:lpstr>
      <vt:lpstr>4.4a  Youth Certification Reporting - Armatus</vt:lpstr>
      <vt:lpstr>4.4b Youth Certification Reporting – Officers Online</vt:lpstr>
      <vt:lpstr>4.5 Frequently Asked Questions (FAQs)</vt:lpstr>
      <vt:lpstr>Grand Knight Final Comment</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Deputy</dc:title>
  <dc:creator>Jim Escott</dc:creator>
  <cp:lastModifiedBy>Jim Escott</cp:lastModifiedBy>
  <cp:revision>295</cp:revision>
  <cp:lastPrinted>2016-06-08T13:53:49Z</cp:lastPrinted>
  <dcterms:created xsi:type="dcterms:W3CDTF">2020-05-18T16:01:53Z</dcterms:created>
  <dcterms:modified xsi:type="dcterms:W3CDTF">2021-01-05T18:27:08Z</dcterms:modified>
</cp:coreProperties>
</file>